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281" r:id="rId4"/>
    <p:sldId id="282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284" r:id="rId31"/>
    <p:sldId id="283" r:id="rId32"/>
    <p:sldId id="285" r:id="rId33"/>
    <p:sldId id="286" r:id="rId34"/>
    <p:sldId id="287" r:id="rId35"/>
    <p:sldId id="289" r:id="rId36"/>
    <p:sldId id="290" r:id="rId37"/>
    <p:sldId id="292" r:id="rId38"/>
    <p:sldId id="293" r:id="rId39"/>
    <p:sldId id="294" r:id="rId40"/>
    <p:sldId id="299" r:id="rId41"/>
    <p:sldId id="295" r:id="rId42"/>
    <p:sldId id="300" r:id="rId43"/>
    <p:sldId id="296" r:id="rId44"/>
    <p:sldId id="297" r:id="rId45"/>
    <p:sldId id="298" r:id="rId46"/>
    <p:sldId id="327" r:id="rId47"/>
    <p:sldId id="328" r:id="rId48"/>
    <p:sldId id="329" r:id="rId49"/>
    <p:sldId id="326" r:id="rId50"/>
  </p:sldIdLst>
  <p:sldSz cx="9144000" cy="6858000" type="screen4x3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55B9C-6FAF-483A-B2CA-5D1BA83A3DAA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23D1F-CEE8-4011-B56A-17F0342591CA}" type="slidenum">
              <a:rPr lang="pl-PL" smtClean="0"/>
              <a:pPr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5615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14E63-8B23-4A39-8DD1-991D9DAEF0A8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3F0EF-B3E1-473E-BBC9-567EB038103F}" type="slidenum">
              <a:rPr lang="pl-PL" smtClean="0"/>
              <a:pPr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210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3826007" y="-12806398"/>
            <a:ext cx="16130857" cy="13507812"/>
          </a:xfrm>
        </p:spPr>
      </p:sp>
      <p:sp>
        <p:nvSpPr>
          <p:cNvPr id="13315" name="Symbol zastępczy notatek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58767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3827551" y="-12806397"/>
            <a:ext cx="16138576" cy="1351298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6909" y="4715153"/>
            <a:ext cx="5290502" cy="441701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594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1A98C-2A41-4F0F-8D26-F92C93DDD197}" type="datetimeFigureOut">
              <a:rPr lang="pl-PL" smtClean="0"/>
              <a:pPr/>
              <a:t>30.12.2016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3262E-6E56-4788-B0C4-840246311E89}" type="slidenum">
              <a:rPr lang="pl-PL" smtClean="0"/>
              <a:pPr/>
              <a:t>‹nr›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60648"/>
            <a:ext cx="9144000" cy="259228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algn="ctr"/>
            <a:r>
              <a:rPr lang="pl-PL" sz="4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Szkolenie członków organów Stowarzyszenia </a:t>
            </a:r>
            <a:br>
              <a:rPr lang="pl-PL" sz="4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4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pracowników biura </a:t>
            </a:r>
          </a:p>
          <a:p>
            <a:pPr algn="ctr"/>
            <a:r>
              <a:rPr lang="pl-PL" sz="4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 zakresie obsługi wniosków beneficjentów, zgodnie z obowiązującymi uregulowaniami prawnymi, składanych </a:t>
            </a:r>
          </a:p>
          <a:p>
            <a:pPr algn="ctr"/>
            <a:r>
              <a:rPr lang="pl-PL" sz="4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 latach 2016-2020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0" i="1" u="none" strike="noStrike" kern="1200" cap="none" spc="0" normalizeH="0" baseline="0" noProof="0" dirty="0" smtClean="0">
              <a:ln>
                <a:noFill/>
              </a:ln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691680" y="3068960"/>
            <a:ext cx="5832648" cy="156966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24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Autorzy: 	Tomasz Biały</a:t>
            </a:r>
          </a:p>
          <a:p>
            <a:pPr algn="ctr">
              <a:defRPr/>
            </a:pPr>
            <a:r>
              <a:rPr lang="pl-PL" sz="24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    Anna </a:t>
            </a:r>
            <a:r>
              <a:rPr lang="pl-PL" sz="2400" spc="12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Mówińska</a:t>
            </a:r>
            <a:endParaRPr lang="pl-PL" sz="2400" spc="120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just">
              <a:defRPr/>
            </a:pPr>
            <a:endParaRPr lang="pl-PL" sz="2400" spc="120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just">
              <a:defRPr/>
            </a:pPr>
            <a:r>
              <a:rPr lang="pl-PL" sz="24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Jesionka, 20-21.09.2016 r</a:t>
            </a:r>
            <a:r>
              <a:rPr lang="pl-PL" sz="2400" spc="12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5965200"/>
            <a:ext cx="913719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ole tekstowe 10"/>
          <p:cNvSpPr txBox="1"/>
          <p:nvPr/>
        </p:nvSpPr>
        <p:spPr>
          <a:xfrm>
            <a:off x="0" y="4869160"/>
            <a:ext cx="9144000" cy="10156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12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Materiał opracowany przez Tomasza Białego i Annę </a:t>
            </a:r>
            <a:r>
              <a:rPr lang="pl-PL" sz="1200" spc="12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Mówińską</a:t>
            </a:r>
            <a:r>
              <a:rPr lang="pl-PL" sz="12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. </a:t>
            </a:r>
          </a:p>
          <a:p>
            <a:pPr algn="ctr">
              <a:defRPr/>
            </a:pPr>
            <a:r>
              <a:rPr lang="pl-PL" sz="12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Instytucja Zarządzająca PROW 2014-2020 – Minister Rolnictwa i Rozwoju Wsi   </a:t>
            </a:r>
          </a:p>
          <a:p>
            <a:pPr algn="ctr">
              <a:defRPr/>
            </a:pPr>
            <a:r>
              <a:rPr lang="pl-PL" sz="12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„Europejski Fundusz Rolny na rzecz rozwoju Obszarów </a:t>
            </a:r>
            <a:r>
              <a:rPr lang="pl-PL" sz="1200" spc="12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Wiejskich:Europa</a:t>
            </a:r>
            <a:r>
              <a:rPr lang="pl-PL" sz="12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pl-PL" sz="1200" spc="12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inwestujaca</a:t>
            </a:r>
            <a:r>
              <a:rPr lang="pl-PL" sz="12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w obszary wiejskie”.</a:t>
            </a:r>
          </a:p>
          <a:p>
            <a:pPr algn="ctr">
              <a:defRPr/>
            </a:pPr>
            <a:r>
              <a:rPr lang="pl-PL" sz="12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Materiał współfinansowany ze </a:t>
            </a:r>
            <a:r>
              <a:rPr lang="pl-PL" sz="1200" spc="120" dirty="0" err="1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środkow</a:t>
            </a:r>
            <a:r>
              <a:rPr lang="pl-PL" sz="1200" spc="12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Unii Europejskiej w ramach działania „Wsparcie na rzecz kosztów bieżących i aktywizacji” Programu Rozwoju Obszarów Wiejskich na lata 2014-2020</a:t>
            </a:r>
            <a:endParaRPr lang="pl-PL" sz="1400" spc="120" dirty="0" smtClean="0">
              <a:solidFill>
                <a:schemeClr val="tx2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3381" y="5965200"/>
            <a:ext cx="1420619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66263"/>
            <a:ext cx="1299021" cy="89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5965200"/>
            <a:ext cx="892800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554163"/>
          </a:xfrm>
        </p:spPr>
        <p:txBody>
          <a:bodyPr/>
          <a:lstStyle/>
          <a:p>
            <a:r>
              <a:rPr lang="pl-PL" sz="3200" b="1" dirty="0" smtClean="0"/>
              <a:t>Zadania LGD – par. 5 umowy ramowej: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178800" cy="48786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000" dirty="0"/>
              <a:t>22. </a:t>
            </a:r>
            <a:r>
              <a:rPr lang="pl-PL" sz="2000" dirty="0" smtClean="0"/>
              <a:t>podawanie </a:t>
            </a:r>
            <a:r>
              <a:rPr lang="pl-PL" sz="2000" dirty="0"/>
              <a:t>do publicznej wiadomości, w szczególności poprzez niezwłoczne zamieszczanie na stronie internetowej LGD:</a:t>
            </a:r>
          </a:p>
          <a:p>
            <a:pPr marL="0" indent="0">
              <a:buNone/>
            </a:pPr>
            <a:r>
              <a:rPr lang="pl-PL" sz="2000" dirty="0" smtClean="0"/>
              <a:t>	a</a:t>
            </a:r>
            <a:r>
              <a:rPr lang="pl-PL" sz="2000" dirty="0"/>
              <a:t>)	LSR;</a:t>
            </a:r>
          </a:p>
          <a:p>
            <a:pPr marL="0" indent="0">
              <a:buNone/>
            </a:pPr>
            <a:r>
              <a:rPr lang="pl-PL" sz="2000" dirty="0" smtClean="0"/>
              <a:t>	b</a:t>
            </a:r>
            <a:r>
              <a:rPr lang="pl-PL" sz="2000" dirty="0"/>
              <a:t>)	</a:t>
            </a:r>
            <a:r>
              <a:rPr lang="pl-PL" sz="2000" b="1" dirty="0"/>
              <a:t>aktualnego zestawienia </a:t>
            </a:r>
            <a:r>
              <a:rPr lang="pl-PL" sz="2000" b="1" dirty="0" smtClean="0"/>
              <a:t>rzeczowo-finansowego </a:t>
            </a:r>
            <a:r>
              <a:rPr lang="pl-PL" sz="2000" b="1" dirty="0"/>
              <a:t>z </a:t>
            </a:r>
            <a:r>
              <a:rPr lang="pl-PL" sz="2000" b="1" dirty="0" smtClean="0"/>
              <a:t>			realizowanych </a:t>
            </a:r>
            <a:r>
              <a:rPr lang="pl-PL" sz="2000" b="1" dirty="0"/>
              <a:t>przez LGD operacji oraz informacji </a:t>
            </a:r>
            <a:endParaRPr lang="pl-PL" sz="2000" b="1" dirty="0" smtClean="0"/>
          </a:p>
          <a:p>
            <a:pPr marL="0" indent="0">
              <a:buNone/>
            </a:pPr>
            <a:r>
              <a:rPr lang="pl-PL" sz="2000" b="1" dirty="0" smtClean="0"/>
              <a:t>		o sposobie </a:t>
            </a:r>
            <a:r>
              <a:rPr lang="pl-PL" sz="2000" b="1" dirty="0"/>
              <a:t>wykorzystania środków </a:t>
            </a:r>
            <a:r>
              <a:rPr lang="pl-PL" sz="2000" b="1" dirty="0" smtClean="0"/>
              <a:t>finansowych</a:t>
            </a:r>
            <a:r>
              <a:rPr lang="pl-PL" sz="2000" b="1" dirty="0"/>
              <a:t> </a:t>
            </a:r>
            <a:r>
              <a:rPr lang="pl-PL" sz="2000" b="1" dirty="0" smtClean="0"/>
              <a:t>na koszty 		bieżące i aktywizację</a:t>
            </a:r>
            <a:r>
              <a:rPr lang="pl-PL" sz="2000" dirty="0" smtClean="0"/>
              <a:t>,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c</a:t>
            </a:r>
            <a:r>
              <a:rPr lang="pl-PL" sz="2000" dirty="0"/>
              <a:t>)	</a:t>
            </a:r>
            <a:r>
              <a:rPr lang="pl-PL" sz="2000" b="1" dirty="0"/>
              <a:t>umowy ramowej</a:t>
            </a:r>
            <a:r>
              <a:rPr lang="pl-PL" sz="2000" dirty="0"/>
              <a:t>,</a:t>
            </a:r>
          </a:p>
          <a:p>
            <a:pPr marL="0" indent="0">
              <a:buNone/>
            </a:pPr>
            <a:r>
              <a:rPr lang="pl-PL" sz="2000" dirty="0" smtClean="0"/>
              <a:t>	d</a:t>
            </a:r>
            <a:r>
              <a:rPr lang="pl-PL" sz="2000" dirty="0"/>
              <a:t>)	statutu LGD,</a:t>
            </a:r>
          </a:p>
          <a:p>
            <a:pPr marL="0" indent="0">
              <a:buNone/>
            </a:pPr>
            <a:r>
              <a:rPr lang="pl-PL" sz="2000" dirty="0" smtClean="0"/>
              <a:t>	e</a:t>
            </a:r>
            <a:r>
              <a:rPr lang="pl-PL" sz="2000" dirty="0"/>
              <a:t>)	</a:t>
            </a:r>
            <a:r>
              <a:rPr lang="pl-PL" sz="2000" b="1" dirty="0"/>
              <a:t>listy członków LGD</a:t>
            </a:r>
            <a:r>
              <a:rPr lang="pl-PL" sz="2000" dirty="0"/>
              <a:t>,</a:t>
            </a:r>
          </a:p>
          <a:p>
            <a:pPr marL="0" indent="0">
              <a:buNone/>
            </a:pPr>
            <a:r>
              <a:rPr lang="pl-PL" sz="2000" dirty="0" smtClean="0"/>
              <a:t>	f</a:t>
            </a:r>
            <a:r>
              <a:rPr lang="pl-PL" sz="2000" dirty="0"/>
              <a:t>)	listy członków zarządu lub organu decyzyjnego LGD,</a:t>
            </a:r>
          </a:p>
          <a:p>
            <a:pPr marL="0" indent="0">
              <a:buNone/>
            </a:pPr>
            <a:r>
              <a:rPr lang="pl-PL" sz="2000" dirty="0" smtClean="0"/>
              <a:t>	g</a:t>
            </a:r>
            <a:r>
              <a:rPr lang="pl-PL" sz="2000" dirty="0"/>
              <a:t>)	</a:t>
            </a:r>
            <a:r>
              <a:rPr lang="pl-PL" sz="2000" b="1" dirty="0"/>
              <a:t>regulaminu </a:t>
            </a:r>
            <a:r>
              <a:rPr lang="pl-PL" sz="2000" b="1" dirty="0" smtClean="0"/>
              <a:t>Rady LGD</a:t>
            </a:r>
            <a:r>
              <a:rPr lang="pl-PL" sz="2000" dirty="0" smtClean="0"/>
              <a:t>,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h</a:t>
            </a:r>
            <a:r>
              <a:rPr lang="pl-PL" sz="2000" dirty="0"/>
              <a:t>)	</a:t>
            </a:r>
            <a:r>
              <a:rPr lang="pl-PL" sz="2000" dirty="0" smtClean="0"/>
              <a:t>list operacji zgodnych z LSR i wybranych do realizacji;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i</a:t>
            </a:r>
            <a:r>
              <a:rPr lang="pl-PL" sz="2000" dirty="0"/>
              <a:t>)	harmonogramu naboru wniosków  o udzielenie wsparcia na </a:t>
            </a:r>
            <a:r>
              <a:rPr lang="pl-PL" sz="2000" dirty="0" smtClean="0"/>
              <a:t>		wdrażanie </a:t>
            </a:r>
            <a:r>
              <a:rPr lang="pl-PL" sz="2000" dirty="0"/>
              <a:t>operacji w ramach LSR;</a:t>
            </a:r>
          </a:p>
          <a:p>
            <a:pPr marL="0" indent="0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0604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554163"/>
          </a:xfrm>
        </p:spPr>
        <p:txBody>
          <a:bodyPr/>
          <a:lstStyle/>
          <a:p>
            <a:r>
              <a:rPr lang="pl-PL" sz="3200" b="1" dirty="0" smtClean="0"/>
              <a:t>Zadania LGD – par. 5 umowy ramowej: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178800" cy="4878611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 smtClean="0"/>
              <a:t>23. stworzenie </a:t>
            </a:r>
            <a:r>
              <a:rPr lang="pl-PL" sz="2000" dirty="0"/>
              <a:t>lub </a:t>
            </a:r>
            <a:r>
              <a:rPr lang="pl-PL" sz="2000" dirty="0" smtClean="0"/>
              <a:t>utrzymanie </a:t>
            </a:r>
            <a:r>
              <a:rPr lang="pl-PL" sz="2000" dirty="0"/>
              <a:t>strony internetowej i systematycznej aktualizacji umieszczonych na niej informacji dotyczących LGD, LSR, naborów wniosków </a:t>
            </a:r>
            <a:r>
              <a:rPr lang="pl-PL" sz="2000" dirty="0" smtClean="0"/>
              <a:t>oraz </a:t>
            </a:r>
            <a:r>
              <a:rPr lang="pl-PL" sz="2000" dirty="0"/>
              <a:t>wyników tych </a:t>
            </a:r>
            <a:r>
              <a:rPr lang="pl-PL" sz="2000" dirty="0" smtClean="0"/>
              <a:t>naborów,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24. </a:t>
            </a:r>
            <a:r>
              <a:rPr lang="pl-PL" sz="2000" b="1" dirty="0" smtClean="0"/>
              <a:t>zapewnienie </a:t>
            </a:r>
            <a:r>
              <a:rPr lang="pl-PL" sz="2000" b="1" dirty="0"/>
              <a:t>obecności przynajmniej jednego pracownika biura LGD w godzinach pracy biura </a:t>
            </a:r>
            <a:r>
              <a:rPr lang="pl-PL" sz="2000" dirty="0"/>
              <a:t>oraz </a:t>
            </a:r>
            <a:r>
              <a:rPr lang="pl-PL" sz="2000" dirty="0" smtClean="0"/>
              <a:t>umieszczenie </a:t>
            </a:r>
            <a:r>
              <a:rPr lang="pl-PL" sz="2000" dirty="0"/>
              <a:t>w widocznym miejscu w biurze LGD oraz na stronie internetowej LGD informacji o czasie pracy tego </a:t>
            </a:r>
            <a:r>
              <a:rPr lang="pl-PL" sz="2000" dirty="0" smtClean="0"/>
              <a:t>biura,</a:t>
            </a:r>
          </a:p>
          <a:p>
            <a:pPr marL="0" indent="0">
              <a:buNone/>
            </a:pPr>
            <a:r>
              <a:rPr lang="pl-PL" sz="2000" dirty="0" smtClean="0"/>
              <a:t>25</a:t>
            </a:r>
            <a:r>
              <a:rPr lang="pl-PL" sz="2000" dirty="0"/>
              <a:t>. </a:t>
            </a:r>
            <a:r>
              <a:rPr lang="pl-PL" sz="2000" dirty="0" smtClean="0"/>
              <a:t>współpraca </a:t>
            </a:r>
            <a:r>
              <a:rPr lang="pl-PL" sz="2000" dirty="0"/>
              <a:t>z Krajową Siecią Obszarów </a:t>
            </a:r>
            <a:r>
              <a:rPr lang="pl-PL" sz="2000" dirty="0" smtClean="0"/>
              <a:t>Wiejskich oraz </a:t>
            </a:r>
            <a:r>
              <a:rPr lang="pl-PL" sz="2000" dirty="0"/>
              <a:t>Komitetami Monitorującymi </a:t>
            </a:r>
            <a:r>
              <a:rPr lang="pl-PL" sz="2000" dirty="0" smtClean="0"/>
              <a:t>PROW/PO RYBY/RPO, 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26. składanie </a:t>
            </a:r>
            <a:r>
              <a:rPr lang="pl-PL" sz="2000" dirty="0"/>
              <a:t>Zarządowi Województwa </a:t>
            </a:r>
            <a:r>
              <a:rPr lang="pl-PL" sz="2000" b="1" dirty="0"/>
              <a:t>harmonogramu realizacji planu komunikacji</a:t>
            </a:r>
            <a:r>
              <a:rPr lang="pl-PL" sz="2000" dirty="0"/>
              <a:t>, w terminie do 30 listopada każdego roku realizacji LSR, na rok następny, </a:t>
            </a:r>
          </a:p>
          <a:p>
            <a:pPr marL="0" indent="0">
              <a:buNone/>
            </a:pPr>
            <a:r>
              <a:rPr lang="pl-PL" sz="2000" dirty="0" smtClean="0"/>
              <a:t>27. </a:t>
            </a:r>
            <a:r>
              <a:rPr lang="pl-PL" sz="2000" i="1" dirty="0" smtClean="0"/>
              <a:t>ocena i wybór </a:t>
            </a:r>
            <a:r>
              <a:rPr lang="pl-PL" sz="2000" i="1" dirty="0" err="1" smtClean="0"/>
              <a:t>grantobiorców</a:t>
            </a:r>
            <a:r>
              <a:rPr lang="pl-PL" sz="2000" i="1" dirty="0" smtClean="0"/>
              <a:t> (o ile w LSR przewidziano projekty grantowe).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1052595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2600" y="1412776"/>
            <a:ext cx="8178800" cy="4878611"/>
          </a:xfrm>
        </p:spPr>
        <p:txBody>
          <a:bodyPr/>
          <a:lstStyle/>
          <a:p>
            <a:pPr marL="0" indent="0" algn="just">
              <a:buNone/>
            </a:pPr>
            <a:r>
              <a:rPr lang="pl-PL" sz="2000" dirty="0"/>
              <a:t>Wskaźniki realizacji LSR muszą być osiągane zgodnie z przyjętym przez LGD harmonogramem zawartym w LSR (Plan działania).</a:t>
            </a:r>
          </a:p>
          <a:p>
            <a:pPr algn="just">
              <a:buNone/>
            </a:pPr>
            <a:r>
              <a:rPr lang="pl-PL" sz="2000" b="1" dirty="0">
                <a:solidFill>
                  <a:srgbClr val="FF0000"/>
                </a:solidFill>
              </a:rPr>
              <a:t>Do 31.12.2018 r. LGD musi: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wykorzystać (???) 20% środków na realizację operacji w ramach LSR, w tym 20% na utworzenie/utrzymanie miejsc pracy i tworzenie przedsiębiorstw,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osiągnąć 20% wskaźników produktu wskazanych do realizacji </a:t>
            </a:r>
            <a:br>
              <a:rPr lang="pl-PL" sz="2000" dirty="0"/>
            </a:br>
            <a:r>
              <a:rPr lang="pl-PL" sz="2000" dirty="0"/>
              <a:t>w latach 2016-2018 (liczone tylko refundacje!)</a:t>
            </a:r>
          </a:p>
          <a:p>
            <a:pPr marL="0" indent="0" algn="just"/>
            <a:r>
              <a:rPr lang="pl-PL" sz="1000" b="1" dirty="0"/>
              <a:t> </a:t>
            </a:r>
          </a:p>
          <a:p>
            <a:pPr marL="0" indent="0" algn="just">
              <a:buNone/>
            </a:pPr>
            <a:r>
              <a:rPr lang="pl-PL" sz="2000" b="1" dirty="0"/>
              <a:t>SANKCJA: redukcja budżetu LSR o 10% i dodatkowo o brakujący % środków niewykorzystanych w stosunku do zakładanego minimum – 20%. </a:t>
            </a:r>
          </a:p>
          <a:p>
            <a:pPr marL="0" indent="0" algn="just">
              <a:buNone/>
            </a:pPr>
            <a:r>
              <a:rPr lang="pl-PL" sz="2000" dirty="0"/>
              <a:t>Przykład: Jeśli LGD „wykorzysta” tylko 13% środków na wdrażanie LSR to kara wyniesie 17% budżetu (10% + [20%-13%])</a:t>
            </a:r>
          </a:p>
          <a:p>
            <a:endParaRPr lang="pl-PL" sz="2000" dirty="0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685800" y="260648"/>
            <a:ext cx="77724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Kamienie milowe</a:t>
            </a:r>
            <a:endParaRPr lang="pl-PL" altLang="pl-PL" sz="4000" b="1" i="1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50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178800" cy="4518571"/>
          </a:xfrm>
        </p:spPr>
        <p:txBody>
          <a:bodyPr/>
          <a:lstStyle/>
          <a:p>
            <a:pPr algn="just">
              <a:buNone/>
            </a:pPr>
            <a:r>
              <a:rPr lang="pl-PL" sz="2000" b="1" dirty="0">
                <a:solidFill>
                  <a:srgbClr val="FF0000"/>
                </a:solidFill>
              </a:rPr>
              <a:t>Do 31.12.2021 r. LGD musi: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Wykorzystać (???) 50% środków na realizację operacji w ramach LSR, w tym 50% na utworzenie/utrzymanie miejsc pracy i tworzenie przedsiębiorstw,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/>
              <a:t>Osiągnąć 85% wszystkich wskaźników produktu wskazanych </a:t>
            </a:r>
            <a:br>
              <a:rPr lang="pl-PL" sz="2000" dirty="0"/>
            </a:br>
            <a:r>
              <a:rPr lang="pl-PL" sz="2000" dirty="0"/>
              <a:t>w LSR (liczone tylko refundacje!)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0" indent="0" algn="just">
              <a:buNone/>
            </a:pPr>
            <a:r>
              <a:rPr lang="pl-PL" sz="2000" b="1" dirty="0"/>
              <a:t>SANKCJA: redukcja budżetu LSR o 30% niewykorzystanych </a:t>
            </a:r>
            <a:br>
              <a:rPr lang="pl-PL" sz="2000" b="1" dirty="0"/>
            </a:br>
            <a:r>
              <a:rPr lang="pl-PL" sz="2000" b="1" dirty="0"/>
              <a:t>do tego momentu środków finansowych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85800" y="260648"/>
            <a:ext cx="77724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Kamienie milowe</a:t>
            </a:r>
            <a:endParaRPr lang="pl-PL" altLang="pl-PL" sz="4000" b="1" i="1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892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157990" y="2042319"/>
            <a:ext cx="6858000" cy="2387600"/>
          </a:xfrm>
        </p:spPr>
        <p:txBody>
          <a:bodyPr/>
          <a:lstStyle/>
          <a:p>
            <a:r>
              <a:rPr lang="pl-PL" sz="4800" b="1" dirty="0" smtClean="0"/>
              <a:t>Zasady przyznawania pomocy w ramach LSR</a:t>
            </a:r>
            <a:endParaRPr lang="pl-PL" sz="4800" b="1" dirty="0"/>
          </a:p>
        </p:txBody>
      </p:sp>
    </p:spTree>
    <p:extLst>
      <p:ext uri="{BB962C8B-B14F-4D97-AF65-F5344CB8AC3E}">
        <p14:creationId xmlns:p14="http://schemas.microsoft.com/office/powerpoint/2010/main" val="464970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23528" y="1484784"/>
            <a:ext cx="8266112" cy="43704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altLang="pl-PL" sz="2200" dirty="0" smtClean="0">
                <a:solidFill>
                  <a:srgbClr val="000000"/>
                </a:solidFill>
              </a:rPr>
              <a:t>Wsparcie </a:t>
            </a:r>
            <a:r>
              <a:rPr lang="pl-PL" altLang="pl-PL" sz="2200" dirty="0">
                <a:solidFill>
                  <a:srgbClr val="000000"/>
                </a:solidFill>
              </a:rPr>
              <a:t>mogą otrzymać:</a:t>
            </a:r>
          </a:p>
          <a:p>
            <a:pPr>
              <a:defRPr/>
            </a:pPr>
            <a:r>
              <a:rPr lang="pl-PL" altLang="pl-PL" sz="80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sz="2000" b="1" dirty="0">
                <a:solidFill>
                  <a:schemeClr val="tx1"/>
                </a:solidFill>
              </a:rPr>
              <a:t>osoba fizyczna </a:t>
            </a:r>
            <a:r>
              <a:rPr lang="pl-PL" sz="2000" dirty="0">
                <a:solidFill>
                  <a:schemeClr val="tx1"/>
                </a:solidFill>
              </a:rPr>
              <a:t>– pełnoletnia, posiadająca obywatelstwo </a:t>
            </a:r>
            <a:r>
              <a:rPr lang="pl-PL" sz="2000" dirty="0" smtClean="0">
                <a:solidFill>
                  <a:schemeClr val="tx1"/>
                </a:solidFill>
              </a:rPr>
              <a:t>państwa członkowskiego UE, </a:t>
            </a:r>
            <a:r>
              <a:rPr lang="pl-PL" sz="2000" dirty="0">
                <a:solidFill>
                  <a:schemeClr val="tx1"/>
                </a:solidFill>
              </a:rPr>
              <a:t>ma miejsce zamieszkania na obszarze wiejskim objętym LSR </a:t>
            </a:r>
            <a:r>
              <a:rPr lang="pl-PL" sz="2000" dirty="0" smtClean="0">
                <a:solidFill>
                  <a:schemeClr val="tx1"/>
                </a:solidFill>
              </a:rPr>
              <a:t>lub </a:t>
            </a:r>
            <a:r>
              <a:rPr lang="pl-PL" sz="2000" dirty="0">
                <a:solidFill>
                  <a:schemeClr val="tx1"/>
                </a:solidFill>
              </a:rPr>
              <a:t>miejsce oznaczone adresem, pod którym wykonuje działalność gospodarczą, wpisane do </a:t>
            </a:r>
            <a:r>
              <a:rPr lang="pl-PL" sz="2000" dirty="0" err="1">
                <a:solidFill>
                  <a:schemeClr val="tx1"/>
                </a:solidFill>
              </a:rPr>
              <a:t>CEiIDG</a:t>
            </a:r>
            <a:r>
              <a:rPr lang="pl-PL" sz="2000" dirty="0">
                <a:solidFill>
                  <a:schemeClr val="tx1"/>
                </a:solidFill>
              </a:rPr>
              <a:t>, znajduje się na obszarze wiejskim objętym LSR;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sz="2000" b="1" dirty="0">
                <a:solidFill>
                  <a:schemeClr val="tx1"/>
                </a:solidFill>
              </a:rPr>
              <a:t>osoba prawna </a:t>
            </a:r>
            <a:r>
              <a:rPr lang="pl-PL" sz="2000" dirty="0">
                <a:solidFill>
                  <a:schemeClr val="tx1"/>
                </a:solidFill>
              </a:rPr>
              <a:t>– z wyłączeniem województwa, jeżeli siedziba </a:t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>tej osoby lub jej </a:t>
            </a:r>
            <a:r>
              <a:rPr lang="pl-PL" sz="2000" b="1" dirty="0">
                <a:solidFill>
                  <a:schemeClr val="tx1"/>
                </a:solidFill>
              </a:rPr>
              <a:t>oddziału</a:t>
            </a:r>
            <a:r>
              <a:rPr lang="pl-PL" sz="2000" dirty="0">
                <a:solidFill>
                  <a:schemeClr val="tx1"/>
                </a:solidFill>
              </a:rPr>
              <a:t> znajduje się na obszarze wiejskim objętym </a:t>
            </a:r>
            <a:r>
              <a:rPr lang="pl-PL" sz="2000" dirty="0" smtClean="0">
                <a:solidFill>
                  <a:schemeClr val="tx1"/>
                </a:solidFill>
              </a:rPr>
              <a:t>LSR (</a:t>
            </a:r>
            <a:r>
              <a:rPr lang="pl-PL" sz="2000" b="1" dirty="0" smtClean="0">
                <a:solidFill>
                  <a:srgbClr val="009900"/>
                </a:solidFill>
              </a:rPr>
              <a:t>wyjątki: gmina, powiat, LGD</a:t>
            </a:r>
            <a:r>
              <a:rPr lang="pl-PL" sz="2000" dirty="0" smtClean="0">
                <a:solidFill>
                  <a:schemeClr val="tx1"/>
                </a:solidFill>
              </a:rPr>
              <a:t>);</a:t>
            </a:r>
            <a:endParaRPr lang="pl-PL" sz="2000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pl-PL" sz="2000" b="1" dirty="0">
                <a:solidFill>
                  <a:schemeClr val="tx1"/>
                </a:solidFill>
              </a:rPr>
              <a:t>jednostka organizacyjna</a:t>
            </a:r>
            <a:r>
              <a:rPr lang="pl-PL" sz="2000" dirty="0">
                <a:solidFill>
                  <a:schemeClr val="tx1"/>
                </a:solidFill>
              </a:rPr>
              <a:t> nieposiadająca osobowości prawnej, której ustawa przyznaje zdolność prawną, jeżeli siedziba </a:t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>tej jednostki lub jej </a:t>
            </a:r>
            <a:r>
              <a:rPr lang="pl-PL" sz="2000" b="1" dirty="0">
                <a:solidFill>
                  <a:schemeClr val="tx1"/>
                </a:solidFill>
              </a:rPr>
              <a:t>oddziału</a:t>
            </a:r>
            <a:r>
              <a:rPr lang="pl-PL" sz="2000" dirty="0">
                <a:solidFill>
                  <a:schemeClr val="tx1"/>
                </a:solidFill>
              </a:rPr>
              <a:t> znajduje się na obszarze wiejskim objętym LSR.</a:t>
            </a: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podmiotowy</a:t>
            </a:r>
            <a:endParaRPr lang="pl-P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79413" y="404664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Zakres przedmiotowy</a:t>
            </a:r>
            <a:endParaRPr lang="pl-PL" altLang="pl-PL" sz="4000" i="1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79413" y="1628800"/>
            <a:ext cx="8266112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altLang="pl-PL" sz="2000" dirty="0" smtClean="0">
                <a:solidFill>
                  <a:srgbClr val="000000"/>
                </a:solidFill>
              </a:rPr>
              <a:t>Wsparciem </a:t>
            </a:r>
            <a:r>
              <a:rPr lang="pl-PL" altLang="pl-PL" sz="2000" dirty="0">
                <a:solidFill>
                  <a:srgbClr val="000000"/>
                </a:solidFill>
              </a:rPr>
              <a:t>zostaną objęte następujące </a:t>
            </a:r>
            <a:r>
              <a:rPr lang="pl-PL" altLang="pl-PL" sz="2000" dirty="0" smtClean="0">
                <a:solidFill>
                  <a:srgbClr val="000000"/>
                </a:solidFill>
              </a:rPr>
              <a:t>operacje (</a:t>
            </a:r>
            <a:r>
              <a:rPr lang="pl-PL" altLang="pl-PL" sz="2000" b="1" dirty="0" smtClean="0">
                <a:solidFill>
                  <a:srgbClr val="FF0000"/>
                </a:solidFill>
              </a:rPr>
              <a:t>o ile zostały ujęte w LSR</a:t>
            </a:r>
            <a:r>
              <a:rPr lang="pl-PL" altLang="pl-PL" sz="2000" dirty="0" smtClean="0">
                <a:solidFill>
                  <a:srgbClr val="000000"/>
                </a:solidFill>
              </a:rPr>
              <a:t>):</a:t>
            </a:r>
            <a:endParaRPr lang="pl-PL" altLang="pl-PL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pl-PL" altLang="pl-PL" sz="200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sz="2000" b="1" dirty="0">
                <a:solidFill>
                  <a:schemeClr val="tx1"/>
                </a:solidFill>
              </a:rPr>
              <a:t>wzmocnienie kapitału społecznego</a:t>
            </a:r>
            <a:r>
              <a:rPr lang="pl-PL" sz="2000" dirty="0">
                <a:solidFill>
                  <a:schemeClr val="tx1"/>
                </a:solidFill>
              </a:rPr>
              <a:t>, w tym przez podnoszenie wiedzy społeczności lokalnej w zakresie ochrony środowiska </a:t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>i zmian klimatycznych, także z wykorzystaniem rozwiązań innowacyjnych;</a:t>
            </a:r>
          </a:p>
          <a:p>
            <a:pPr algn="just">
              <a:defRPr/>
            </a:pPr>
            <a:r>
              <a:rPr lang="pl-PL" sz="2000" dirty="0">
                <a:solidFill>
                  <a:schemeClr val="tx1"/>
                </a:solidFill>
              </a:rPr>
              <a:t> </a:t>
            </a:r>
          </a:p>
          <a:p>
            <a:pPr algn="just">
              <a:defRPr/>
            </a:pPr>
            <a:r>
              <a:rPr lang="pl-PL" sz="2000" b="1" dirty="0">
                <a:solidFill>
                  <a:schemeClr val="tx1"/>
                </a:solidFill>
              </a:rPr>
              <a:t>2. 	rozwój przedsiębiorczości </a:t>
            </a:r>
            <a:r>
              <a:rPr lang="pl-PL" sz="2000" dirty="0">
                <a:solidFill>
                  <a:schemeClr val="tx1"/>
                </a:solidFill>
              </a:rPr>
              <a:t>na obszarze wiejskim objętym LSR 	poprzez: 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pl-PL" sz="2000" dirty="0">
                <a:solidFill>
                  <a:schemeClr val="tx1"/>
                </a:solidFill>
              </a:rPr>
              <a:t>podejmowanie działalności gospodarczej </a:t>
            </a:r>
            <a:r>
              <a:rPr lang="pl-PL" sz="2000" b="1" dirty="0">
                <a:solidFill>
                  <a:srgbClr val="009900"/>
                </a:solidFill>
              </a:rPr>
              <a:t>(tylko osoby fizyczne), 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pl-PL" sz="2000" dirty="0">
                <a:solidFill>
                  <a:schemeClr val="tx1"/>
                </a:solidFill>
              </a:rPr>
              <a:t>tworzenie lub rozwój inkubatorów przetwórstwa lokalnego produktów rolnych,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pl-PL" sz="2000" dirty="0">
                <a:solidFill>
                  <a:schemeClr val="tx1"/>
                </a:solidFill>
              </a:rPr>
              <a:t>rozwijanie działalności gospodarczej </a:t>
            </a:r>
            <a:r>
              <a:rPr lang="pl-PL" sz="2000" b="1" dirty="0">
                <a:solidFill>
                  <a:srgbClr val="009900"/>
                </a:solidFill>
              </a:rPr>
              <a:t>(firmy działające min. rok)</a:t>
            </a:r>
          </a:p>
          <a:p>
            <a:pPr algn="just">
              <a:defRPr/>
            </a:pPr>
            <a:r>
              <a:rPr lang="pl-PL" sz="2000" b="1" dirty="0">
                <a:solidFill>
                  <a:srgbClr val="009900"/>
                </a:solidFill>
              </a:rPr>
              <a:t> </a:t>
            </a:r>
          </a:p>
          <a:p>
            <a:pPr algn="just">
              <a:defRPr/>
            </a:pPr>
            <a:r>
              <a:rPr lang="pl-PL" sz="2000" dirty="0">
                <a:solidFill>
                  <a:schemeClr val="tx1"/>
                </a:solidFill>
              </a:rPr>
              <a:t>– </a:t>
            </a:r>
            <a:r>
              <a:rPr lang="pl-PL" sz="2000" dirty="0" smtClean="0">
                <a:solidFill>
                  <a:schemeClr val="tx1"/>
                </a:solidFill>
              </a:rPr>
              <a:t>w tym podnoszenie </a:t>
            </a:r>
            <a:r>
              <a:rPr lang="pl-PL" sz="2000" dirty="0">
                <a:solidFill>
                  <a:schemeClr val="tx1"/>
                </a:solidFill>
              </a:rPr>
              <a:t>kompetencji osób realizujących </a:t>
            </a:r>
            <a:r>
              <a:rPr lang="pl-PL" sz="2000" dirty="0" smtClean="0">
                <a:solidFill>
                  <a:schemeClr val="tx1"/>
                </a:solidFill>
              </a:rPr>
              <a:t>te operacje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Prostokąt 2"/>
          <p:cNvSpPr>
            <a:spLocks noChangeArrowheads="1"/>
          </p:cNvSpPr>
          <p:nvPr/>
        </p:nvSpPr>
        <p:spPr bwMode="auto">
          <a:xfrm>
            <a:off x="513694" y="1340768"/>
            <a:ext cx="8137525" cy="478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just">
              <a:spcBef>
                <a:spcPts val="600"/>
              </a:spcBef>
              <a:buFont typeface="Arial" panose="020B0604020202020204" pitchFamily="34" charset="0"/>
              <a:buAutoNum type="arabicPeriod" startAt="3"/>
            </a:pPr>
            <a:r>
              <a:rPr lang="pl-PL" altLang="pl-PL" sz="2000" b="1" dirty="0">
                <a:solidFill>
                  <a:schemeClr val="tx1"/>
                </a:solidFill>
              </a:rPr>
              <a:t>wspierania współpracy</a:t>
            </a:r>
            <a:r>
              <a:rPr lang="pl-PL" altLang="pl-PL" sz="2000" dirty="0">
                <a:solidFill>
                  <a:schemeClr val="tx1"/>
                </a:solidFill>
              </a:rPr>
              <a:t> </a:t>
            </a:r>
            <a:r>
              <a:rPr lang="pl-PL" altLang="pl-PL" sz="2000" b="1" dirty="0">
                <a:solidFill>
                  <a:schemeClr val="tx1"/>
                </a:solidFill>
              </a:rPr>
              <a:t>między podmiotami wykonującymi działalność gospodarczą na obszarze wiejskim objętym LSR </a:t>
            </a:r>
            <a:r>
              <a:rPr lang="pl-PL" altLang="pl-PL" sz="2000" dirty="0">
                <a:solidFill>
                  <a:schemeClr val="tx1"/>
                </a:solidFill>
              </a:rPr>
              <a:t>w zakresie krótkich łańcuchów dostaw, usług turystycznych lub rynków zbytu lokalnych produktów i usług (w formie wspólnego znaku towarowego lub kompleksowej oferty sprzedaży)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AutoNum type="arabicPeriod" startAt="3"/>
            </a:pPr>
            <a:r>
              <a:rPr lang="pl-PL" altLang="pl-PL" sz="2000" b="1" dirty="0">
                <a:solidFill>
                  <a:schemeClr val="tx1"/>
                </a:solidFill>
              </a:rPr>
              <a:t>rozwoju rynków zbytu </a:t>
            </a:r>
            <a:r>
              <a:rPr lang="pl-PL" altLang="pl-PL" sz="2000" dirty="0">
                <a:solidFill>
                  <a:schemeClr val="tx1"/>
                </a:solidFill>
              </a:rPr>
              <a:t>produktów i usług lokalnych;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AutoNum type="arabicPeriod" startAt="3"/>
            </a:pPr>
            <a:r>
              <a:rPr lang="pl-PL" altLang="pl-PL" sz="2000" b="1" dirty="0">
                <a:solidFill>
                  <a:schemeClr val="tx1"/>
                </a:solidFill>
              </a:rPr>
              <a:t>zachowania dziedzictwa lokalnego</a:t>
            </a:r>
            <a:r>
              <a:rPr lang="pl-PL" altLang="pl-PL" sz="2000" dirty="0">
                <a:solidFill>
                  <a:schemeClr val="tx1"/>
                </a:solidFill>
              </a:rPr>
              <a:t>;</a:t>
            </a:r>
            <a:endParaRPr lang="pl-PL" altLang="pl-PL" sz="2000" b="1" dirty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buFont typeface="Arial" panose="020B0604020202020204" pitchFamily="34" charset="0"/>
              <a:buAutoNum type="arabicPeriod" startAt="3"/>
            </a:pPr>
            <a:r>
              <a:rPr lang="pl-PL" altLang="pl-PL" sz="2000" b="1" dirty="0">
                <a:solidFill>
                  <a:schemeClr val="tx1"/>
                </a:solidFill>
              </a:rPr>
              <a:t>budowy lub przebudowy </a:t>
            </a:r>
            <a:r>
              <a:rPr lang="pl-PL" altLang="pl-PL" sz="2000" dirty="0">
                <a:solidFill>
                  <a:schemeClr val="tx1"/>
                </a:solidFill>
              </a:rPr>
              <a:t>ogólnodostępnej i niekomercyjnej infrastruktury turystycznej lub rekreacyjnej, lub kulturalnej </a:t>
            </a:r>
            <a:r>
              <a:rPr lang="pl-PL" altLang="pl-PL" sz="2000" u="sng" dirty="0">
                <a:solidFill>
                  <a:schemeClr val="tx1"/>
                </a:solidFill>
              </a:rPr>
              <a:t>(brak: społecznej i sportowej, demarkacja z Odnową Wsi!)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AutoNum type="arabicPeriod" startAt="3"/>
            </a:pPr>
            <a:r>
              <a:rPr lang="pl-PL" altLang="pl-PL" sz="2000" b="1" dirty="0">
                <a:solidFill>
                  <a:schemeClr val="tx1"/>
                </a:solidFill>
              </a:rPr>
              <a:t>budowy lub przebudowy publicznych dróg gminnych </a:t>
            </a:r>
            <a:br>
              <a:rPr lang="pl-PL" altLang="pl-PL" sz="2000" b="1" dirty="0">
                <a:solidFill>
                  <a:schemeClr val="tx1"/>
                </a:solidFill>
              </a:rPr>
            </a:br>
            <a:r>
              <a:rPr lang="pl-PL" altLang="pl-PL" sz="2000" b="1" dirty="0">
                <a:solidFill>
                  <a:schemeClr val="tx1"/>
                </a:solidFill>
              </a:rPr>
              <a:t>lub powiatowych,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AutoNum type="arabicPeriod" startAt="3"/>
            </a:pPr>
            <a:r>
              <a:rPr lang="pl-PL" altLang="pl-PL" sz="2000" b="1" dirty="0">
                <a:solidFill>
                  <a:schemeClr val="tx1"/>
                </a:solidFill>
              </a:rPr>
              <a:t>promowania obszaru objętego LSR</a:t>
            </a:r>
            <a:r>
              <a:rPr lang="pl-PL" altLang="pl-PL" sz="2000" dirty="0">
                <a:solidFill>
                  <a:schemeClr val="tx1"/>
                </a:solidFill>
              </a:rPr>
              <a:t>, w tym produktów lub usług </a:t>
            </a:r>
            <a:r>
              <a:rPr lang="pl-PL" altLang="pl-PL" sz="2000" dirty="0" smtClean="0">
                <a:solidFill>
                  <a:schemeClr val="tx1"/>
                </a:solidFill>
              </a:rPr>
              <a:t>lokalnych.</a:t>
            </a:r>
            <a:endParaRPr lang="pl-PL" altLang="pl-PL" sz="2000" dirty="0">
              <a:solidFill>
                <a:schemeClr val="tx1"/>
              </a:solidFill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443051" y="188640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Zakres przedmiotowy</a:t>
            </a:r>
            <a:endParaRPr lang="pl-PL" altLang="pl-PL" sz="4000" i="1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95288" y="34925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Limity pomocy</a:t>
            </a:r>
            <a:endParaRPr lang="pl-PL" altLang="pl-PL" sz="4000" i="1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95288" y="1268760"/>
            <a:ext cx="8137525" cy="48628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2100" dirty="0" smtClean="0">
                <a:solidFill>
                  <a:schemeClr val="tx1"/>
                </a:solidFill>
              </a:rPr>
              <a:t>W </a:t>
            </a:r>
            <a:r>
              <a:rPr lang="pl-PL" sz="2100" dirty="0">
                <a:solidFill>
                  <a:schemeClr val="tx1"/>
                </a:solidFill>
              </a:rPr>
              <a:t>okresie realizacji PROW 2014-2020 limit na jednego beneficjenta wynosi </a:t>
            </a:r>
            <a:r>
              <a:rPr lang="pl-PL" sz="2100" b="1" dirty="0">
                <a:solidFill>
                  <a:schemeClr val="tx1"/>
                </a:solidFill>
              </a:rPr>
              <a:t>300 tys. złotych</a:t>
            </a:r>
            <a:r>
              <a:rPr lang="pl-PL" sz="2100" b="1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endParaRPr lang="pl-PL" sz="2100" b="1" dirty="0">
              <a:solidFill>
                <a:srgbClr val="009900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100" dirty="0">
                <a:solidFill>
                  <a:schemeClr val="tx1"/>
                </a:solidFill>
              </a:rPr>
              <a:t>wyjątek nr 1: budowa inkubatora przetwórstwa lokalnego –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2100" dirty="0">
                <a:solidFill>
                  <a:schemeClr val="tx1"/>
                </a:solidFill>
              </a:rPr>
              <a:t>	limit wynosi 500 tys. złotych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100" dirty="0">
                <a:solidFill>
                  <a:schemeClr val="tx1"/>
                </a:solidFill>
              </a:rPr>
              <a:t>wyjątek nr 2: rozpoczęcie działalności gospodarczej –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2100" dirty="0">
                <a:solidFill>
                  <a:schemeClr val="tx1"/>
                </a:solidFill>
              </a:rPr>
              <a:t>	limit wynosi </a:t>
            </a:r>
            <a:r>
              <a:rPr lang="pl-PL" sz="2100" dirty="0" smtClean="0">
                <a:solidFill>
                  <a:schemeClr val="tx1"/>
                </a:solidFill>
              </a:rPr>
              <a:t>max. 100 </a:t>
            </a:r>
            <a:r>
              <a:rPr lang="pl-PL" sz="2100" dirty="0">
                <a:solidFill>
                  <a:schemeClr val="tx1"/>
                </a:solidFill>
              </a:rPr>
              <a:t>tys. złotych, </a:t>
            </a:r>
            <a:r>
              <a:rPr lang="pl-PL" sz="2100" dirty="0" smtClean="0">
                <a:solidFill>
                  <a:schemeClr val="tx1"/>
                </a:solidFill>
              </a:rPr>
              <a:t>każda LGD określiła swoją 	wartość w LSR;</a:t>
            </a:r>
            <a:endParaRPr lang="pl-PL" sz="21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100" dirty="0">
                <a:solidFill>
                  <a:schemeClr val="tx1"/>
                </a:solidFill>
              </a:rPr>
              <a:t>wyjątek nr 3: </a:t>
            </a:r>
            <a:r>
              <a:rPr lang="pl-PL" sz="2100" b="1" dirty="0">
                <a:solidFill>
                  <a:schemeClr val="tx1"/>
                </a:solidFill>
              </a:rPr>
              <a:t>powyższe limity nie dotyczą LGD oraz JST</a:t>
            </a:r>
            <a:r>
              <a:rPr lang="pl-PL" sz="2100" b="1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endParaRPr lang="pl-PL" sz="2100" b="1" dirty="0">
              <a:solidFill>
                <a:srgbClr val="009900"/>
              </a:solidFill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8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100" dirty="0">
                <a:solidFill>
                  <a:schemeClr val="tx1"/>
                </a:solidFill>
              </a:rPr>
              <a:t>limit na operację własną LGD: 50 tys. złotych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2100" dirty="0">
                <a:solidFill>
                  <a:schemeClr val="tx1"/>
                </a:solidFill>
              </a:rPr>
              <a:t>limit na wartość projektu grantowego LGD: 300 tys. złotych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0899" y="1484784"/>
            <a:ext cx="8351837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2000" dirty="0" smtClean="0">
                <a:solidFill>
                  <a:schemeClr val="tx1"/>
                </a:solidFill>
                <a:latin typeface="TimesNewRoman"/>
              </a:rPr>
              <a:t>1</a:t>
            </a:r>
            <a:r>
              <a:rPr lang="pl-PL" sz="2000" dirty="0">
                <a:solidFill>
                  <a:schemeClr val="tx1"/>
                </a:solidFill>
                <a:latin typeface="TimesNewRoman"/>
              </a:rPr>
              <a:t>. W przypadku osób fizycznych prowadzących DG i osób prawnych: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solidFill>
                  <a:schemeClr val="tx1"/>
                </a:solidFill>
                <a:latin typeface="TimesNewRoman"/>
              </a:rPr>
              <a:t>Do 70</a:t>
            </a:r>
            <a:r>
              <a:rPr lang="pl-PL" sz="2000" b="1" dirty="0">
                <a:solidFill>
                  <a:schemeClr val="tx1"/>
                </a:solidFill>
                <a:latin typeface="TimesNewRoman"/>
              </a:rPr>
              <a:t>% </a:t>
            </a:r>
            <a:r>
              <a:rPr lang="pl-PL" sz="2000" dirty="0">
                <a:solidFill>
                  <a:schemeClr val="tx1"/>
                </a:solidFill>
                <a:latin typeface="TimesNewRoman"/>
              </a:rPr>
              <a:t>kosztów kwalifikowalnych – w przypadku podmiotu wykonującego działalność gospodarczą,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solidFill>
                  <a:schemeClr val="tx1"/>
                </a:solidFill>
                <a:latin typeface="TimesNewRoman"/>
              </a:rPr>
              <a:t>Do 100</a:t>
            </a:r>
            <a:r>
              <a:rPr lang="pl-PL" sz="2000" b="1" dirty="0">
                <a:solidFill>
                  <a:schemeClr val="tx1"/>
                </a:solidFill>
                <a:latin typeface="TimesNewRoman"/>
              </a:rPr>
              <a:t>% </a:t>
            </a:r>
            <a:r>
              <a:rPr lang="pl-PL" sz="2000" dirty="0">
                <a:solidFill>
                  <a:schemeClr val="tx1"/>
                </a:solidFill>
                <a:latin typeface="TimesNewRoman"/>
              </a:rPr>
              <a:t>kosztów kwalifikowalnych – w przypadku pozostałych podmiotów;</a:t>
            </a:r>
          </a:p>
          <a:p>
            <a:pPr algn="just">
              <a:defRPr/>
            </a:pPr>
            <a:r>
              <a:rPr lang="pl-PL" sz="2000" dirty="0">
                <a:solidFill>
                  <a:schemeClr val="tx1"/>
                </a:solidFill>
                <a:latin typeface="TimesNewRoman"/>
              </a:rPr>
              <a:t>Powyższe limity mogą zostać obniżone przez LGD zapisami </a:t>
            </a:r>
            <a:r>
              <a:rPr lang="pl-PL" sz="2000" dirty="0" smtClean="0">
                <a:solidFill>
                  <a:schemeClr val="tx1"/>
                </a:solidFill>
                <a:latin typeface="TimesNewRoman"/>
              </a:rPr>
              <a:t>LSR.</a:t>
            </a:r>
            <a:endParaRPr lang="pl-PL" sz="2000" dirty="0">
              <a:solidFill>
                <a:schemeClr val="tx1"/>
              </a:solidFill>
              <a:latin typeface="TimesNewRoman"/>
            </a:endParaRPr>
          </a:p>
          <a:p>
            <a:pPr algn="just">
              <a:defRPr/>
            </a:pPr>
            <a:r>
              <a:rPr lang="pl-PL" sz="600" dirty="0">
                <a:solidFill>
                  <a:schemeClr val="tx1"/>
                </a:solidFill>
                <a:latin typeface="TimesNewRoman"/>
              </a:rPr>
              <a:t> </a:t>
            </a:r>
          </a:p>
          <a:p>
            <a:pPr algn="just">
              <a:defRPr/>
            </a:pPr>
            <a:r>
              <a:rPr lang="pl-PL" sz="2000" dirty="0">
                <a:solidFill>
                  <a:srgbClr val="FF0000"/>
                </a:solidFill>
                <a:latin typeface="TimesNewRoman"/>
              </a:rPr>
              <a:t>2. w przypadku jednostki sektora finansów publicznych: </a:t>
            </a:r>
            <a:r>
              <a:rPr lang="pl-PL" sz="2000" dirty="0" smtClean="0">
                <a:solidFill>
                  <a:srgbClr val="FF0000"/>
                </a:solidFill>
                <a:latin typeface="TimesNewRoman"/>
              </a:rPr>
              <a:t>63,63</a:t>
            </a:r>
            <a:r>
              <a:rPr lang="pl-PL" sz="2000" dirty="0">
                <a:solidFill>
                  <a:srgbClr val="FF0000"/>
                </a:solidFill>
                <a:latin typeface="TimesNewRoman"/>
              </a:rPr>
              <a:t>% kosztów kwalifikowalnych.</a:t>
            </a:r>
          </a:p>
          <a:p>
            <a:pPr algn="just">
              <a:defRPr/>
            </a:pPr>
            <a:endParaRPr lang="pl-PL" sz="2000" dirty="0">
              <a:solidFill>
                <a:schemeClr val="tx1"/>
              </a:solidFill>
              <a:latin typeface="TimesNewRoman"/>
            </a:endParaRPr>
          </a:p>
          <a:p>
            <a:pPr algn="just">
              <a:defRPr/>
            </a:pPr>
            <a:r>
              <a:rPr lang="pl-PL" sz="800" dirty="0">
                <a:solidFill>
                  <a:schemeClr val="tx1"/>
                </a:solidFill>
                <a:latin typeface="TimesNewRoman"/>
              </a:rPr>
              <a:t> </a:t>
            </a:r>
          </a:p>
          <a:p>
            <a:pPr algn="just">
              <a:defRPr/>
            </a:pPr>
            <a:r>
              <a:rPr lang="pl-PL" sz="2000" b="1" dirty="0">
                <a:solidFill>
                  <a:schemeClr val="tx1"/>
                </a:solidFill>
                <a:latin typeface="TimesNewRoman"/>
              </a:rPr>
              <a:t>WYJĄTEK: dofinansowanie na rozpoczęcie działalności gospodarczej – premia ryczałtowa</a:t>
            </a:r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417410" y="260648"/>
            <a:ext cx="8278813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Poziom dofinansowania</a:t>
            </a:r>
            <a:endParaRPr lang="pl-PL" altLang="pl-PL" sz="4000" i="1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dirty="0" smtClean="0"/>
              <a:t>PROGRAM SPOTKANIA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6172738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pl-PL" sz="4200" b="1" dirty="0"/>
              <a:t>Dzień </a:t>
            </a:r>
            <a:r>
              <a:rPr lang="pl-PL" sz="4200" b="1" dirty="0" smtClean="0"/>
              <a:t>I</a:t>
            </a:r>
          </a:p>
          <a:p>
            <a:pPr>
              <a:spcBef>
                <a:spcPts val="0"/>
              </a:spcBef>
              <a:buNone/>
            </a:pPr>
            <a:endParaRPr lang="pl-PL" b="1" dirty="0" smtClean="0"/>
          </a:p>
          <a:p>
            <a:pPr defTabSz="24765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400" dirty="0" smtClean="0"/>
              <a:t>g. 9.00 – 12.00	Omówienie dokumentów UE, krajowych, 															wewnętrznych LGD określających zasady </a:t>
            </a:r>
          </a:p>
          <a:p>
            <a:pPr defTabSz="24765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3400" dirty="0" smtClean="0"/>
              <a:t>								funkcjonowania 	LGD i  korzystania z pomocy 												– A. </a:t>
            </a:r>
            <a:r>
              <a:rPr lang="pl-PL" sz="3400" dirty="0" err="1" smtClean="0"/>
              <a:t>Mówińska</a:t>
            </a:r>
            <a:endParaRPr lang="pl-PL" sz="3400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40000" algn="l"/>
              </a:tabLst>
            </a:pPr>
            <a:r>
              <a:rPr lang="pl-PL" sz="3400" dirty="0" smtClean="0"/>
              <a:t>g. 12.00 – 12.15  Przerwa kawowa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40000" algn="l"/>
              </a:tabLst>
            </a:pPr>
            <a:r>
              <a:rPr lang="pl-PL" sz="3400" dirty="0" smtClean="0"/>
              <a:t>g. 12.15 – 14.00  Omówienie dokumentacji aplikacyjnej dla </a:t>
            </a:r>
          </a:p>
          <a:p>
            <a:pPr defTabSz="457200">
              <a:lnSpc>
                <a:spcPct val="120000"/>
              </a:lnSpc>
              <a:spcBef>
                <a:spcPts val="0"/>
              </a:spcBef>
              <a:buNone/>
              <a:tabLst>
                <a:tab pos="540000" algn="l"/>
              </a:tabLst>
            </a:pPr>
            <a:r>
              <a:rPr lang="pl-PL" sz="3400" dirty="0" smtClean="0"/>
              <a:t>					   celów 1, 2, 3, 4 – A. </a:t>
            </a:r>
            <a:r>
              <a:rPr lang="pl-PL" sz="3400" dirty="0" err="1" smtClean="0"/>
              <a:t>Mówińska</a:t>
            </a:r>
            <a:r>
              <a:rPr lang="pl-PL" sz="3400" dirty="0" smtClean="0"/>
              <a:t>, T. Biały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40000" algn="l"/>
              </a:tabLst>
            </a:pPr>
            <a:r>
              <a:rPr lang="pl-PL" sz="3400" dirty="0" smtClean="0"/>
              <a:t>g. 14.00 – 15.00  Obiad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419350" algn="l"/>
              </a:tabLst>
            </a:pPr>
            <a:r>
              <a:rPr lang="pl-PL" sz="3400" dirty="0" smtClean="0"/>
              <a:t>g. 15.00 – 17.00  Nabycie umiejętności praktycznych zw.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057400" algn="l"/>
              </a:tabLst>
            </a:pPr>
            <a:r>
              <a:rPr lang="pl-PL" sz="3400" dirty="0" smtClean="0"/>
              <a:t>			z przygotowywaniem wniosków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057400" algn="l"/>
              </a:tabLst>
            </a:pPr>
            <a:r>
              <a:rPr lang="pl-PL" sz="3400" dirty="0" smtClean="0"/>
              <a:t>			o przyznanie pomocy – A. </a:t>
            </a:r>
            <a:r>
              <a:rPr lang="pl-PL" sz="3400" dirty="0" err="1" smtClean="0"/>
              <a:t>Mówińska</a:t>
            </a:r>
            <a:r>
              <a:rPr lang="pl-PL" sz="3400" dirty="0" smtClean="0"/>
              <a:t>, T. Biały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419350" algn="l"/>
              </a:tabLst>
            </a:pPr>
            <a:r>
              <a:rPr lang="pl-PL" sz="3400" dirty="0" smtClean="0"/>
              <a:t>g. 17.00 – 17.15  Przerwa kawowa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419350" algn="l"/>
              </a:tabLst>
            </a:pPr>
            <a:r>
              <a:rPr lang="pl-PL" sz="3400" dirty="0" smtClean="0"/>
              <a:t>g. 17.15 – 18.30 Omówienie dokumentów LGD dotyczących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057400" algn="l"/>
              </a:tabLst>
            </a:pPr>
            <a:r>
              <a:rPr lang="pl-PL" sz="3400" dirty="0" smtClean="0"/>
              <a:t>			wyboru operacji przez Radę – A. </a:t>
            </a:r>
            <a:r>
              <a:rPr lang="pl-PL" sz="3400" dirty="0" err="1" smtClean="0"/>
              <a:t>Mówińska</a:t>
            </a:r>
            <a:endParaRPr lang="pl-PL" sz="3400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Ø"/>
              <a:tabLst>
                <a:tab pos="540000" algn="l"/>
              </a:tabLst>
            </a:pPr>
            <a:endParaRPr lang="pl-PL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Ø"/>
              <a:tabLst>
                <a:tab pos="540000" algn="l"/>
              </a:tabLst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23528" y="260648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Forma pomocy</a:t>
            </a:r>
            <a:endParaRPr lang="pl-PL" altLang="pl-PL" sz="4000" i="1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39552" y="1628800"/>
            <a:ext cx="8266112" cy="50013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8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pl-PL" altLang="pl-PL" sz="2300" dirty="0">
                <a:solidFill>
                  <a:srgbClr val="000000"/>
                </a:solidFill>
              </a:rPr>
              <a:t>Wsparcie będzie przekazywane w formie </a:t>
            </a:r>
            <a:r>
              <a:rPr lang="pl-PL" altLang="pl-PL" sz="2300" b="1" dirty="0">
                <a:solidFill>
                  <a:srgbClr val="000000"/>
                </a:solidFill>
              </a:rPr>
              <a:t>refundacji.</a:t>
            </a:r>
            <a:r>
              <a:rPr lang="pl-PL" altLang="pl-PL" sz="2300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endParaRPr lang="pl-PL" sz="2300" b="1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  <a:defRPr/>
            </a:pPr>
            <a:r>
              <a:rPr lang="pl-PL" sz="2300" dirty="0">
                <a:solidFill>
                  <a:schemeClr val="tx1"/>
                </a:solidFill>
              </a:rPr>
              <a:t>Wyjątek stanowi podejmowanie działalności gospodarczej – wnioskodawca otrzymuje tzw. </a:t>
            </a:r>
            <a:r>
              <a:rPr lang="pl-PL" sz="2300" b="1" dirty="0">
                <a:solidFill>
                  <a:schemeClr val="tx1"/>
                </a:solidFill>
              </a:rPr>
              <a:t>premię ryczałtową </a:t>
            </a:r>
            <a:r>
              <a:rPr lang="pl-PL" sz="2300" dirty="0">
                <a:solidFill>
                  <a:schemeClr val="tx1"/>
                </a:solidFill>
              </a:rPr>
              <a:t>w podziale: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–"/>
              <a:defRPr/>
            </a:pPr>
            <a:r>
              <a:rPr lang="pl-PL" sz="2300" dirty="0">
                <a:solidFill>
                  <a:srgbClr val="009900"/>
                </a:solidFill>
              </a:rPr>
              <a:t>80% </a:t>
            </a:r>
            <a:r>
              <a:rPr lang="pl-PL" sz="2300" dirty="0">
                <a:solidFill>
                  <a:schemeClr val="tx1"/>
                </a:solidFill>
              </a:rPr>
              <a:t>po uruchomieniu działalności,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–"/>
              <a:defRPr/>
            </a:pPr>
            <a:r>
              <a:rPr lang="pl-PL" sz="2300" dirty="0">
                <a:solidFill>
                  <a:srgbClr val="009900"/>
                </a:solidFill>
              </a:rPr>
              <a:t>20% </a:t>
            </a:r>
            <a:r>
              <a:rPr lang="pl-PL" sz="2300" dirty="0">
                <a:solidFill>
                  <a:schemeClr val="tx1"/>
                </a:solidFill>
              </a:rPr>
              <a:t>po zrealizowaniu </a:t>
            </a:r>
            <a:r>
              <a:rPr lang="pl-PL" sz="2300" dirty="0" smtClean="0">
                <a:solidFill>
                  <a:schemeClr val="tx1"/>
                </a:solidFill>
              </a:rPr>
              <a:t>całego </a:t>
            </a:r>
            <a:r>
              <a:rPr lang="pl-PL" sz="2300" dirty="0">
                <a:solidFill>
                  <a:schemeClr val="tx1"/>
                </a:solidFill>
              </a:rPr>
              <a:t>biznesplanu</a:t>
            </a:r>
            <a:r>
              <a:rPr lang="pl-PL" sz="23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–"/>
              <a:defRPr/>
            </a:pPr>
            <a:endParaRPr lang="pl-PL" sz="23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defRPr/>
            </a:pPr>
            <a:r>
              <a:rPr lang="pl-PL" sz="2300" dirty="0" smtClean="0">
                <a:solidFill>
                  <a:schemeClr val="tx1"/>
                </a:solidFill>
              </a:rPr>
              <a:t>Prefinansowanie operacji jest możliwe w formie:</a:t>
            </a:r>
          </a:p>
          <a:p>
            <a:pPr>
              <a:spcAft>
                <a:spcPts val="600"/>
              </a:spcAft>
              <a:defRPr/>
            </a:pPr>
            <a:r>
              <a:rPr lang="pl-PL" sz="2300" dirty="0" smtClean="0">
                <a:solidFill>
                  <a:schemeClr val="tx1"/>
                </a:solidFill>
              </a:rPr>
              <a:t>- zaliczki (do 50% kwalifikowalnych kosztów inwestycyjnych, </a:t>
            </a:r>
            <a:r>
              <a:rPr lang="pl-PL" sz="2300" u="sng" dirty="0" smtClean="0">
                <a:solidFill>
                  <a:schemeClr val="tx1"/>
                </a:solidFill>
              </a:rPr>
              <a:t>gwarancja bankowa</a:t>
            </a:r>
            <a:r>
              <a:rPr lang="pl-PL" sz="2300" dirty="0" smtClean="0">
                <a:solidFill>
                  <a:schemeClr val="tx1"/>
                </a:solidFill>
              </a:rPr>
              <a:t>!),</a:t>
            </a:r>
          </a:p>
          <a:p>
            <a:pPr>
              <a:spcAft>
                <a:spcPts val="600"/>
              </a:spcAft>
              <a:defRPr/>
            </a:pPr>
            <a:r>
              <a:rPr lang="pl-PL" sz="2300" dirty="0" smtClean="0">
                <a:solidFill>
                  <a:schemeClr val="tx1"/>
                </a:solidFill>
              </a:rPr>
              <a:t>- wyprzedzającego finansowania (do 36,37% kwoty pomocy, </a:t>
            </a:r>
            <a:r>
              <a:rPr lang="pl-PL" sz="2300" u="sng" dirty="0" smtClean="0">
                <a:solidFill>
                  <a:schemeClr val="tx1"/>
                </a:solidFill>
              </a:rPr>
              <a:t>nie dotyczy JSFP</a:t>
            </a:r>
            <a:r>
              <a:rPr lang="pl-PL" sz="2300" dirty="0" smtClean="0">
                <a:solidFill>
                  <a:schemeClr val="tx1"/>
                </a:solidFill>
              </a:rPr>
              <a:t>)</a:t>
            </a:r>
            <a:endParaRPr lang="pl-PL" sz="23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55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433513"/>
          </a:xfrm>
        </p:spPr>
        <p:txBody>
          <a:bodyPr/>
          <a:lstStyle/>
          <a:p>
            <a:r>
              <a:rPr lang="pl-PL" dirty="0" smtClean="0"/>
              <a:t>Koszty kwalifikowalne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579296" cy="4878611"/>
          </a:xfrm>
        </p:spPr>
        <p:txBody>
          <a:bodyPr/>
          <a:lstStyle/>
          <a:p>
            <a:r>
              <a:rPr lang="pl-PL" sz="1800" dirty="0" smtClean="0"/>
              <a:t>Koszty kwalifikowalne obejmują:</a:t>
            </a:r>
          </a:p>
          <a:p>
            <a:pPr>
              <a:buFontTx/>
              <a:buChar char="-"/>
            </a:pPr>
            <a:r>
              <a:rPr lang="pl-PL" sz="1800" dirty="0"/>
              <a:t>p</a:t>
            </a:r>
            <a:r>
              <a:rPr lang="pl-PL" sz="1800" dirty="0" smtClean="0"/>
              <a:t>odnoszenie kompetencji osób realizujących operację (a pracownicy?),</a:t>
            </a:r>
          </a:p>
          <a:p>
            <a:pPr>
              <a:buFontTx/>
              <a:buChar char="-"/>
            </a:pPr>
            <a:r>
              <a:rPr lang="pl-PL" sz="1800" dirty="0"/>
              <a:t>k</a:t>
            </a:r>
            <a:r>
              <a:rPr lang="pl-PL" sz="1800" dirty="0" smtClean="0"/>
              <a:t>oszty ogólne,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robót budowlanych lub usług,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lub rozwój oprogramowania komputerowego oraz zakup patentów, licencji lub wynagrodzeń za przeniesienie autorskich praw majątkowych lub znaków towarowych,</a:t>
            </a:r>
          </a:p>
          <a:p>
            <a:pPr>
              <a:buFontTx/>
              <a:buChar char="-"/>
            </a:pPr>
            <a:r>
              <a:rPr lang="pl-PL" sz="1800" dirty="0"/>
              <a:t>n</a:t>
            </a:r>
            <a:r>
              <a:rPr lang="pl-PL" sz="1800" dirty="0" smtClean="0"/>
              <a:t>ajem </a:t>
            </a:r>
            <a:r>
              <a:rPr lang="pl-PL" sz="1800" smtClean="0"/>
              <a:t>lub dzierżawę </a:t>
            </a:r>
            <a:r>
              <a:rPr lang="pl-PL" sz="1800" dirty="0" smtClean="0"/>
              <a:t>maszyn, wyposażenia lub </a:t>
            </a:r>
            <a:r>
              <a:rPr lang="pl-PL" sz="1800" u="sng" dirty="0" smtClean="0"/>
              <a:t>nieruchomości</a:t>
            </a:r>
            <a:r>
              <a:rPr lang="pl-PL" sz="1800" dirty="0" smtClean="0"/>
              <a:t>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nowych maszyn lub wyposażenia,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środków transportu (z wyłączeniem samochodów osobowych przeznaczonych do przewozu mniej niż 8 osób) – do 30% KK,</a:t>
            </a:r>
          </a:p>
          <a:p>
            <a:pPr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akup innych rzeczy, w tym materiałów,</a:t>
            </a:r>
          </a:p>
          <a:p>
            <a:pPr>
              <a:buFontTx/>
              <a:buChar char="-"/>
            </a:pPr>
            <a:r>
              <a:rPr lang="pl-PL" sz="1800" dirty="0"/>
              <a:t>p</a:t>
            </a:r>
            <a:r>
              <a:rPr lang="pl-PL" sz="1800" dirty="0" smtClean="0"/>
              <a:t>odatek VAT,</a:t>
            </a:r>
          </a:p>
          <a:p>
            <a:pPr>
              <a:buFontTx/>
              <a:buChar char="-"/>
            </a:pPr>
            <a:r>
              <a:rPr lang="pl-PL" sz="1800" dirty="0"/>
              <a:t>w</a:t>
            </a:r>
            <a:r>
              <a:rPr lang="pl-PL" sz="1800" dirty="0" smtClean="0"/>
              <a:t>kład rzeczowy (w tym pracę własną).</a:t>
            </a:r>
          </a:p>
          <a:p>
            <a:pPr marL="0" indent="0"/>
            <a:r>
              <a:rPr lang="pl-PL" sz="2000" b="1" dirty="0" smtClean="0"/>
              <a:t>O ile są uzasadnione zakresem operacji, niezbędne do osiągnięcia celu i racjonalne.</a:t>
            </a:r>
          </a:p>
        </p:txBody>
      </p:sp>
    </p:spTree>
    <p:extLst>
      <p:ext uri="{BB962C8B-B14F-4D97-AF65-F5344CB8AC3E}">
        <p14:creationId xmlns:p14="http://schemas.microsoft.com/office/powerpoint/2010/main" val="665000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72875" y="330209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000" dirty="0" smtClean="0">
                <a:solidFill>
                  <a:srgbClr val="000000"/>
                </a:solidFill>
                <a:latin typeface="+mj-lt"/>
              </a:rPr>
              <a:t>Dodatkowe warunki</a:t>
            </a:r>
            <a:endParaRPr lang="pl-PL" altLang="pl-PL" sz="4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85575" y="1268760"/>
            <a:ext cx="8266112" cy="47859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altLang="pl-PL" sz="2200" dirty="0" smtClean="0">
                <a:solidFill>
                  <a:srgbClr val="000000"/>
                </a:solidFill>
              </a:rPr>
              <a:t>Wsparciem </a:t>
            </a:r>
            <a:r>
              <a:rPr lang="pl-PL" altLang="pl-PL" sz="2200" dirty="0">
                <a:solidFill>
                  <a:srgbClr val="000000"/>
                </a:solidFill>
              </a:rPr>
              <a:t>zostaną objęte operacje, jeśli:</a:t>
            </a:r>
          </a:p>
          <a:p>
            <a:pPr>
              <a:defRPr/>
            </a:pPr>
            <a:r>
              <a:rPr lang="pl-PL" altLang="pl-PL" sz="80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spcAft>
                <a:spcPts val="600"/>
              </a:spcAft>
              <a:buFontTx/>
              <a:buAutoNum type="arabicPeriod"/>
              <a:defRPr/>
            </a:pPr>
            <a:r>
              <a:rPr lang="pl-PL" sz="2000" dirty="0">
                <a:solidFill>
                  <a:schemeClr val="tx1"/>
                </a:solidFill>
              </a:rPr>
              <a:t>koszty kwalifikowane nie są finansowanie z innych źródeł publicznych;</a:t>
            </a:r>
          </a:p>
          <a:p>
            <a:pPr marL="457200" indent="-457200" algn="just">
              <a:spcAft>
                <a:spcPts val="600"/>
              </a:spcAft>
              <a:buFontTx/>
              <a:buAutoNum type="arabicPeriod"/>
              <a:defRPr/>
            </a:pPr>
            <a:r>
              <a:rPr lang="pl-PL" sz="2000" dirty="0">
                <a:solidFill>
                  <a:schemeClr val="tx1"/>
                </a:solidFill>
              </a:rPr>
              <a:t>realizacja odbędzie się w maksymalnie 2 etapach i nie przekroczy </a:t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>2 lat od zawarcia umowy</a:t>
            </a:r>
            <a:r>
              <a:rPr lang="pl-PL" sz="2000" dirty="0">
                <a:solidFill>
                  <a:srgbClr val="FF0000"/>
                </a:solidFill>
              </a:rPr>
              <a:t> </a:t>
            </a:r>
            <a:r>
              <a:rPr lang="pl-PL" sz="2000" dirty="0">
                <a:solidFill>
                  <a:schemeClr val="tx1"/>
                </a:solidFill>
              </a:rPr>
              <a:t>lub terminu 31.12.2022 r.;</a:t>
            </a:r>
          </a:p>
          <a:p>
            <a:pPr marL="457200" indent="-457200" algn="just">
              <a:spcAft>
                <a:spcPts val="600"/>
              </a:spcAft>
              <a:buFontTx/>
              <a:buAutoNum type="arabicPeriod"/>
              <a:defRPr/>
            </a:pPr>
            <a:r>
              <a:rPr lang="pl-PL" sz="2000" dirty="0">
                <a:solidFill>
                  <a:schemeClr val="tx1"/>
                </a:solidFill>
              </a:rPr>
              <a:t>operacja zakłada realizację inwestycji </a:t>
            </a:r>
            <a:r>
              <a:rPr lang="pl-PL" sz="2000" u="sng" dirty="0">
                <a:solidFill>
                  <a:schemeClr val="tx1"/>
                </a:solidFill>
              </a:rPr>
              <a:t>na obszarze wiejskim objętym LSR</a:t>
            </a:r>
            <a:r>
              <a:rPr lang="pl-PL" sz="2000" dirty="0">
                <a:solidFill>
                  <a:schemeClr val="tx1"/>
                </a:solidFill>
              </a:rPr>
              <a:t>;</a:t>
            </a:r>
          </a:p>
          <a:p>
            <a:pPr marL="457200" indent="-457200" algn="just">
              <a:spcAft>
                <a:spcPts val="600"/>
              </a:spcAft>
              <a:buFontTx/>
              <a:buAutoNum type="arabicPeriod"/>
              <a:defRPr/>
            </a:pPr>
            <a:r>
              <a:rPr lang="pl-PL" sz="2000" dirty="0">
                <a:solidFill>
                  <a:schemeClr val="tx1"/>
                </a:solidFill>
              </a:rPr>
              <a:t>inwestycje w ramach operacji będą realizowane na nieruchomości będącej własnością lub współwłasnością beneficjenta lub podmiot ten posiada </a:t>
            </a:r>
            <a:r>
              <a:rPr lang="pl-PL" sz="2000" strike="sngStrike" dirty="0">
                <a:solidFill>
                  <a:srgbClr val="009900"/>
                </a:solidFill>
              </a:rPr>
              <a:t>udokumentowane</a:t>
            </a:r>
            <a:r>
              <a:rPr lang="pl-PL" sz="2000" dirty="0">
                <a:solidFill>
                  <a:schemeClr val="tx1"/>
                </a:solidFill>
              </a:rPr>
              <a:t> prawo do dysponowania nieruchomością na cele określone we wniosku o przyznanie pomocy co najmniej przez okres realizacji operacji </a:t>
            </a:r>
            <a:r>
              <a:rPr lang="pl-PL" sz="2000" b="1" dirty="0">
                <a:solidFill>
                  <a:schemeClr val="tx1"/>
                </a:solidFill>
              </a:rPr>
              <a:t>oraz okres podlegania zobowiązaniu do zapewnienia trwałości </a:t>
            </a:r>
            <a:r>
              <a:rPr lang="pl-PL" sz="2000" b="1" dirty="0" smtClean="0">
                <a:solidFill>
                  <a:schemeClr val="tx1"/>
                </a:solidFill>
              </a:rPr>
              <a:t>operacji (uwaga na premie!)</a:t>
            </a:r>
            <a:r>
              <a:rPr lang="pl-PL" sz="2000" dirty="0" smtClean="0">
                <a:solidFill>
                  <a:schemeClr val="tx1"/>
                </a:solidFill>
              </a:rPr>
              <a:t>;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83987" y="1628800"/>
            <a:ext cx="8267700" cy="40164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pl-PL" sz="2000" dirty="0" smtClean="0">
                <a:solidFill>
                  <a:schemeClr val="tx1"/>
                </a:solidFill>
              </a:rPr>
              <a:t>operacja </a:t>
            </a:r>
            <a:r>
              <a:rPr lang="pl-PL" sz="2000" dirty="0">
                <a:solidFill>
                  <a:schemeClr val="tx1"/>
                </a:solidFill>
              </a:rPr>
              <a:t>jest uzasadniona </a:t>
            </a:r>
            <a:r>
              <a:rPr lang="pl-PL" sz="2000" dirty="0" smtClean="0">
                <a:solidFill>
                  <a:schemeClr val="tx1"/>
                </a:solidFill>
              </a:rPr>
              <a:t>ekonomicznie (</a:t>
            </a:r>
            <a:r>
              <a:rPr lang="pl-PL" sz="2000" b="1" dirty="0" smtClean="0">
                <a:solidFill>
                  <a:schemeClr val="tx1"/>
                </a:solidFill>
              </a:rPr>
              <a:t>???</a:t>
            </a:r>
            <a:r>
              <a:rPr lang="pl-PL" sz="2000" dirty="0" smtClean="0">
                <a:solidFill>
                  <a:schemeClr val="tx1"/>
                </a:solidFill>
              </a:rPr>
              <a:t>) </a:t>
            </a:r>
            <a:r>
              <a:rPr lang="pl-PL" sz="2000" dirty="0">
                <a:solidFill>
                  <a:schemeClr val="tx1"/>
                </a:solidFill>
              </a:rPr>
              <a:t>i będzie realizowana zgodnie z biznesplanem;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pl-PL" sz="2000" dirty="0">
                <a:solidFill>
                  <a:schemeClr val="tx1"/>
                </a:solidFill>
              </a:rPr>
              <a:t>minimalna całkowita wartość operacji wynosi </a:t>
            </a:r>
            <a:r>
              <a:rPr lang="pl-PL" sz="2000" b="1" dirty="0">
                <a:solidFill>
                  <a:schemeClr val="tx1"/>
                </a:solidFill>
              </a:rPr>
              <a:t>nie mniej niż 50 tys. złotych </a:t>
            </a:r>
            <a:r>
              <a:rPr lang="pl-PL" sz="2000" dirty="0">
                <a:solidFill>
                  <a:schemeClr val="tx1"/>
                </a:solidFill>
              </a:rPr>
              <a:t>(wyjątek: granty w ramach projektów grantowych);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pl-PL" sz="2000" dirty="0">
                <a:solidFill>
                  <a:schemeClr val="tx1"/>
                </a:solidFill>
              </a:rPr>
              <a:t>wnioskodawca wykaże, że posiada doświadczenie lub zasoby, lub kwalifikacje lub prowadzi działalność gospodarczą w zakresie zgodnym z planowanym projektem </a:t>
            </a:r>
            <a:r>
              <a:rPr lang="pl-PL" sz="2000" b="1" dirty="0">
                <a:solidFill>
                  <a:srgbClr val="009900"/>
                </a:solidFill>
              </a:rPr>
              <a:t>(wyjątek: podejmowanie DG)</a:t>
            </a:r>
            <a:r>
              <a:rPr lang="pl-PL" sz="2000" dirty="0">
                <a:solidFill>
                  <a:srgbClr val="009900"/>
                </a:solidFill>
              </a:rPr>
              <a:t>;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pl-PL" sz="2000" dirty="0">
                <a:solidFill>
                  <a:schemeClr val="tx1"/>
                </a:solidFill>
              </a:rPr>
              <a:t>realizacja operacji </a:t>
            </a:r>
            <a:r>
              <a:rPr lang="pl-PL" sz="2000" u="sng" dirty="0">
                <a:solidFill>
                  <a:schemeClr val="tx1"/>
                </a:solidFill>
              </a:rPr>
              <a:t>nie jest możliwa</a:t>
            </a:r>
            <a:r>
              <a:rPr lang="pl-PL" sz="2000" dirty="0">
                <a:solidFill>
                  <a:schemeClr val="tx1"/>
                </a:solidFill>
              </a:rPr>
              <a:t> bez udziału środków publicznych (efekt zachęty), </a:t>
            </a:r>
            <a:r>
              <a:rPr lang="pl-PL" sz="2000" b="1" dirty="0">
                <a:solidFill>
                  <a:srgbClr val="FF0000"/>
                </a:solidFill>
              </a:rPr>
              <a:t>operacje można realizować </a:t>
            </a:r>
            <a:br>
              <a:rPr lang="pl-PL" sz="2000" b="1" dirty="0">
                <a:solidFill>
                  <a:srgbClr val="FF0000"/>
                </a:solidFill>
              </a:rPr>
            </a:br>
            <a:r>
              <a:rPr lang="pl-PL" sz="2000" b="1" dirty="0">
                <a:solidFill>
                  <a:srgbClr val="FF0000"/>
                </a:solidFill>
              </a:rPr>
              <a:t>dopiero po podpisaniu </a:t>
            </a:r>
            <a:r>
              <a:rPr lang="pl-PL" sz="2000" b="1" dirty="0" smtClean="0">
                <a:solidFill>
                  <a:srgbClr val="FF0000"/>
                </a:solidFill>
              </a:rPr>
              <a:t>umowy!</a:t>
            </a:r>
            <a:endParaRPr lang="pl-PL" sz="2000" dirty="0">
              <a:solidFill>
                <a:srgbClr val="009900"/>
              </a:solidFill>
            </a:endParaRPr>
          </a:p>
          <a:p>
            <a:pPr marL="457200" indent="-457200" algn="just">
              <a:buFont typeface="+mj-lt"/>
              <a:buAutoNum type="arabicPeriod" startAt="5"/>
              <a:defRPr/>
            </a:pP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372875" y="330209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000" dirty="0" smtClean="0">
                <a:solidFill>
                  <a:srgbClr val="000000"/>
                </a:solidFill>
                <a:latin typeface="+mj-lt"/>
              </a:rPr>
              <a:t>Dodatkowe warunki</a:t>
            </a:r>
            <a:endParaRPr lang="pl-PL" altLang="pl-PL" sz="4000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63770" y="1484784"/>
            <a:ext cx="8266112" cy="42165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altLang="pl-PL" sz="2000" dirty="0" smtClean="0">
                <a:solidFill>
                  <a:srgbClr val="000000"/>
                </a:solidFill>
              </a:rPr>
              <a:t>Podmiot </a:t>
            </a:r>
            <a:r>
              <a:rPr lang="pl-PL" altLang="pl-PL" sz="2000" dirty="0">
                <a:solidFill>
                  <a:srgbClr val="000000"/>
                </a:solidFill>
              </a:rPr>
              <a:t>otrzyma </a:t>
            </a:r>
            <a:r>
              <a:rPr lang="pl-PL" altLang="pl-PL" sz="2000" b="1" dirty="0">
                <a:solidFill>
                  <a:schemeClr val="tx1"/>
                </a:solidFill>
              </a:rPr>
              <a:t>wsparcie na rozpoczęcie DG</a:t>
            </a:r>
            <a:r>
              <a:rPr lang="pl-PL" altLang="pl-PL" sz="2000" dirty="0">
                <a:solidFill>
                  <a:srgbClr val="000000"/>
                </a:solidFill>
              </a:rPr>
              <a:t>, jeżeli:</a:t>
            </a:r>
          </a:p>
          <a:p>
            <a:pPr>
              <a:defRPr/>
            </a:pPr>
            <a:r>
              <a:rPr lang="pl-PL" altLang="pl-PL" sz="80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sz="2000" b="1" u="sng" dirty="0">
                <a:solidFill>
                  <a:srgbClr val="FF0000"/>
                </a:solidFill>
              </a:rPr>
              <a:t>nie podlega</a:t>
            </a:r>
            <a:r>
              <a:rPr lang="pl-PL" sz="2000" b="1" dirty="0">
                <a:solidFill>
                  <a:srgbClr val="FF0000"/>
                </a:solidFill>
              </a:rPr>
              <a:t> ubezpieczeniu społecznemu rolników z mocy ustawy </a:t>
            </a:r>
            <a:r>
              <a:rPr lang="pl-PL" sz="2000" b="1" dirty="0" smtClean="0">
                <a:solidFill>
                  <a:srgbClr val="FF0000"/>
                </a:solidFill>
              </a:rPr>
              <a:t>i </a:t>
            </a:r>
            <a:r>
              <a:rPr lang="pl-PL" sz="2000" b="1" dirty="0">
                <a:solidFill>
                  <a:srgbClr val="FF0000"/>
                </a:solidFill>
              </a:rPr>
              <a:t>w pełnym zakresie</a:t>
            </a:r>
            <a:r>
              <a:rPr lang="pl-PL" sz="2000" dirty="0">
                <a:solidFill>
                  <a:schemeClr val="tx1"/>
                </a:solidFill>
              </a:rPr>
              <a:t>, chyba że podejmuje działalność gospodarczą sklasyfikowaną jako produkcja artykułów spożywczych lub produkcja napojów;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sz="2000" dirty="0">
                <a:solidFill>
                  <a:schemeClr val="tx1"/>
                </a:solidFill>
              </a:rPr>
              <a:t>w okresie 2 lat poprzedzających dzień złożenia wniosku </a:t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>o przyznanie tej pomocy nie wykonywał działalności gospodarczej (brak wpisu w </a:t>
            </a:r>
            <a:r>
              <a:rPr lang="pl-PL" sz="2000" dirty="0" err="1">
                <a:solidFill>
                  <a:schemeClr val="tx1"/>
                </a:solidFill>
              </a:rPr>
              <a:t>CEDiIG</a:t>
            </a:r>
            <a:r>
              <a:rPr lang="pl-PL" sz="2000" dirty="0">
                <a:solidFill>
                  <a:schemeClr val="tx1"/>
                </a:solidFill>
              </a:rPr>
              <a:t> </a:t>
            </a:r>
            <a:r>
              <a:rPr lang="pl-PL" sz="2000" strike="sngStrike" dirty="0">
                <a:solidFill>
                  <a:srgbClr val="009900"/>
                </a:solidFill>
              </a:rPr>
              <a:t>lub KRS</a:t>
            </a:r>
            <a:r>
              <a:rPr lang="pl-PL" sz="2000" dirty="0">
                <a:solidFill>
                  <a:schemeClr val="tx1"/>
                </a:solidFill>
              </a:rPr>
              <a:t>)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pl-PL" sz="2000" dirty="0">
                <a:solidFill>
                  <a:schemeClr val="tx1"/>
                </a:solidFill>
              </a:rPr>
              <a:t>operacja zakłada utworzenie i utrzymanie przez </a:t>
            </a:r>
            <a:r>
              <a:rPr lang="pl-PL" sz="2000" u="sng" dirty="0">
                <a:solidFill>
                  <a:schemeClr val="tx1"/>
                </a:solidFill>
              </a:rPr>
              <a:t>co najmniej 2 lata</a:t>
            </a:r>
            <a:r>
              <a:rPr lang="pl-PL" sz="2000" dirty="0">
                <a:solidFill>
                  <a:schemeClr val="tx1"/>
                </a:solidFill>
              </a:rPr>
              <a:t> od dnia wypłaty płatności końcowej </a:t>
            </a:r>
            <a:r>
              <a:rPr lang="pl-PL" sz="2000" u="sng" dirty="0">
                <a:solidFill>
                  <a:schemeClr val="tx1"/>
                </a:solidFill>
              </a:rPr>
              <a:t>minimum 1 miejsca pracy </a:t>
            </a:r>
            <a:r>
              <a:rPr lang="pl-PL" sz="2000" dirty="0">
                <a:solidFill>
                  <a:schemeClr val="tx1"/>
                </a:solidFill>
              </a:rPr>
              <a:t/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>w przeliczeniu na pełne etaty średnioroczne i jest to uzasadnione zakresem realizacji operacji (zatrudnione na podstawie umowy </a:t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>o pracę LUB </a:t>
            </a:r>
            <a:r>
              <a:rPr lang="pl-PL" sz="2000" b="1" u="sng" dirty="0">
                <a:solidFill>
                  <a:srgbClr val="FF0000"/>
                </a:solidFill>
              </a:rPr>
              <a:t>samozatrudnienie</a:t>
            </a:r>
            <a:r>
              <a:rPr lang="pl-PL" sz="2000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372875" y="330209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000" dirty="0" smtClean="0">
                <a:solidFill>
                  <a:srgbClr val="000000"/>
                </a:solidFill>
                <a:latin typeface="+mj-lt"/>
              </a:rPr>
              <a:t>Dodatkowe warunki - premie</a:t>
            </a:r>
            <a:endParaRPr lang="pl-PL" altLang="pl-PL" sz="4000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72875" y="1340768"/>
            <a:ext cx="8278812" cy="44319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altLang="pl-PL" sz="2000" dirty="0" smtClean="0">
                <a:solidFill>
                  <a:srgbClr val="000000"/>
                </a:solidFill>
              </a:rPr>
              <a:t>Podmiot </a:t>
            </a:r>
            <a:r>
              <a:rPr lang="pl-PL" altLang="pl-PL" sz="2000" dirty="0">
                <a:solidFill>
                  <a:srgbClr val="000000"/>
                </a:solidFill>
              </a:rPr>
              <a:t>otrzyma </a:t>
            </a:r>
            <a:r>
              <a:rPr lang="pl-PL" altLang="pl-PL" sz="2000" b="1" dirty="0">
                <a:solidFill>
                  <a:schemeClr val="tx1"/>
                </a:solidFill>
              </a:rPr>
              <a:t>wsparcie na rozwój przedsiębiorstwa</a:t>
            </a:r>
            <a:r>
              <a:rPr lang="pl-PL" altLang="pl-PL" sz="2000" dirty="0">
                <a:solidFill>
                  <a:srgbClr val="000000"/>
                </a:solidFill>
              </a:rPr>
              <a:t>, jeżeli:</a:t>
            </a:r>
          </a:p>
          <a:p>
            <a:pPr>
              <a:defRPr/>
            </a:pPr>
            <a:r>
              <a:rPr lang="pl-PL" altLang="pl-PL" sz="80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sz="1900" dirty="0">
                <a:solidFill>
                  <a:schemeClr val="tx1"/>
                </a:solidFill>
              </a:rPr>
              <a:t>prowadzi działalność gospodarczą;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sz="1900" dirty="0">
                <a:solidFill>
                  <a:schemeClr val="tx1"/>
                </a:solidFill>
              </a:rPr>
              <a:t>d</a:t>
            </a:r>
            <a:r>
              <a:rPr lang="pl-PL" sz="1900" dirty="0" smtClean="0">
                <a:solidFill>
                  <a:schemeClr val="tx1"/>
                </a:solidFill>
              </a:rPr>
              <a:t>ziałalność </a:t>
            </a:r>
            <a:r>
              <a:rPr lang="pl-PL" sz="1900" dirty="0">
                <a:solidFill>
                  <a:schemeClr val="tx1"/>
                </a:solidFill>
              </a:rPr>
              <a:t>była prowadzona </a:t>
            </a:r>
            <a:r>
              <a:rPr lang="pl-PL" sz="1900" b="1" u="sng" dirty="0">
                <a:solidFill>
                  <a:srgbClr val="009900"/>
                </a:solidFill>
              </a:rPr>
              <a:t>przez co najmniej 365 dni w ciągu 3 lat przed dniem złożenia wniosku</a:t>
            </a:r>
            <a:r>
              <a:rPr lang="pl-PL" sz="1900" dirty="0">
                <a:solidFill>
                  <a:schemeClr val="tx1"/>
                </a:solidFill>
              </a:rPr>
              <a:t>;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sz="1900" dirty="0">
                <a:solidFill>
                  <a:schemeClr val="tx1"/>
                </a:solidFill>
              </a:rPr>
              <a:t>operacja zakłada utworzenie </a:t>
            </a:r>
            <a:r>
              <a:rPr lang="pl-PL" sz="1900" u="sng" dirty="0">
                <a:solidFill>
                  <a:schemeClr val="tx1"/>
                </a:solidFill>
              </a:rPr>
              <a:t>minimum 1 miejsca pracy </a:t>
            </a:r>
            <a:r>
              <a:rPr lang="pl-PL" sz="1900" dirty="0">
                <a:solidFill>
                  <a:schemeClr val="tx1"/>
                </a:solidFill>
              </a:rPr>
              <a:t/>
            </a:r>
            <a:br>
              <a:rPr lang="pl-PL" sz="1900" dirty="0">
                <a:solidFill>
                  <a:schemeClr val="tx1"/>
                </a:solidFill>
              </a:rPr>
            </a:br>
            <a:r>
              <a:rPr lang="pl-PL" sz="1900" dirty="0">
                <a:solidFill>
                  <a:schemeClr val="tx1"/>
                </a:solidFill>
              </a:rPr>
              <a:t>w przeliczeniu na pełne etaty średnioroczne i utrzymanie przez </a:t>
            </a:r>
            <a:r>
              <a:rPr lang="pl-PL" sz="1900" u="sng" dirty="0">
                <a:solidFill>
                  <a:schemeClr val="tx1"/>
                </a:solidFill>
              </a:rPr>
              <a:t>co najmniej 3 lata</a:t>
            </a:r>
            <a:r>
              <a:rPr lang="pl-PL" sz="1900" dirty="0">
                <a:solidFill>
                  <a:schemeClr val="tx1"/>
                </a:solidFill>
              </a:rPr>
              <a:t> od dnia wypłaty płatności końcowej uzyskanego w ten sposób </a:t>
            </a:r>
            <a:r>
              <a:rPr lang="pl-PL" sz="1900" b="1" u="sng" dirty="0">
                <a:solidFill>
                  <a:srgbClr val="009900"/>
                </a:solidFill>
              </a:rPr>
              <a:t>stanu zatrudnienia</a:t>
            </a:r>
            <a:r>
              <a:rPr lang="pl-PL" sz="1900" dirty="0">
                <a:solidFill>
                  <a:schemeClr val="tx1"/>
                </a:solidFill>
              </a:rPr>
              <a:t>,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sz="1900" dirty="0">
                <a:solidFill>
                  <a:schemeClr val="tx1"/>
                </a:solidFill>
              </a:rPr>
              <a:t>minął okres co najmniej 2 lat od przyznania podmiotowi dofinansowania na rozpoczęcie działalności gospodarczej;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sz="1900" dirty="0">
                <a:solidFill>
                  <a:schemeClr val="tx1"/>
                </a:solidFill>
              </a:rPr>
              <a:t>podmiot nie otrzymał dofinansowania na rozwój inkubatora przetwórstwa lokalnego (produkcja art. spożywczych lub napojów).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372875" y="330209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000" dirty="0" smtClean="0">
                <a:solidFill>
                  <a:srgbClr val="000000"/>
                </a:solidFill>
                <a:latin typeface="+mj-lt"/>
              </a:rPr>
              <a:t>Dodatkowe warunki – rozwój firm</a:t>
            </a:r>
            <a:endParaRPr lang="pl-PL" altLang="pl-PL" sz="4000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39552" y="1628800"/>
            <a:ext cx="82804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2000" b="1" dirty="0" smtClean="0">
                <a:solidFill>
                  <a:schemeClr val="tx1"/>
                </a:solidFill>
              </a:rPr>
              <a:t>WYKLUCZENIA </a:t>
            </a:r>
            <a:r>
              <a:rPr lang="pl-PL" sz="2000" b="1" dirty="0">
                <a:solidFill>
                  <a:schemeClr val="tx1"/>
                </a:solidFill>
              </a:rPr>
              <a:t>SEKTOROWE:</a:t>
            </a:r>
          </a:p>
          <a:p>
            <a:pPr>
              <a:defRPr/>
            </a:pPr>
            <a:r>
              <a:rPr lang="pl-PL" sz="600" b="1" dirty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działalność usługowa wspomagająca rolnictwo i następująca </a:t>
            </a:r>
            <a:br>
              <a:rPr lang="pl-PL" sz="1900" dirty="0">
                <a:solidFill>
                  <a:schemeClr val="tx1"/>
                </a:solidFill>
              </a:rPr>
            </a:br>
            <a:r>
              <a:rPr lang="pl-PL" sz="1900" dirty="0">
                <a:solidFill>
                  <a:schemeClr val="tx1"/>
                </a:solidFill>
              </a:rPr>
              <a:t>po zbiorach;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górnictwo i wydobywanie;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działalność usługowa wspomagająca górnictwo i wydobywanie;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przetwarzanie i konserwowanie ryb, skorupiaków i mięczaków;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wytwarzanie i przetwarzanie koksu i produktów rafinacji ropy naftowej;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produkcja chemikaliów oraz wyrobów chemicznych;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produkcja podstawowych substancji farmaceutycznych oraz leków </a:t>
            </a:r>
            <a:br>
              <a:rPr lang="pl-PL" sz="1900" dirty="0">
                <a:solidFill>
                  <a:schemeClr val="tx1"/>
                </a:solidFill>
              </a:rPr>
            </a:br>
            <a:r>
              <a:rPr lang="pl-PL" sz="1900" dirty="0">
                <a:solidFill>
                  <a:schemeClr val="tx1"/>
                </a:solidFill>
              </a:rPr>
              <a:t>i pozostałych wyrobów farmaceutycznych;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produkcja metali;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produkcja pojazdów samochodowych, przyczep i naczep oraz motocykli;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transport lotniczy i kolejowy;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pl-PL" sz="1900" dirty="0">
                <a:solidFill>
                  <a:schemeClr val="tx1"/>
                </a:solidFill>
              </a:rPr>
              <a:t>gospodarka magazynowa.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372875" y="330209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000" dirty="0" smtClean="0">
                <a:solidFill>
                  <a:srgbClr val="000000"/>
                </a:solidFill>
                <a:latin typeface="+mj-lt"/>
              </a:rPr>
              <a:t>Dodatkowe warunki – premie i rozwój firm</a:t>
            </a:r>
            <a:endParaRPr lang="pl-PL" altLang="pl-PL" sz="4000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501650" y="1484784"/>
            <a:ext cx="81407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Na system oceny wniosków w ramach każdego naboru składają się znane i dostępne do informacji dla każdego wnioskodawcy: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•	procedura przyjmowania wniosków o dofinansowanie operacji w ramach wdrażania LSR;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•	procedura </a:t>
            </a:r>
            <a:r>
              <a:rPr lang="pl-PL" altLang="pl-PL" sz="2200" dirty="0" smtClean="0">
                <a:solidFill>
                  <a:srgbClr val="000000"/>
                </a:solidFill>
              </a:rPr>
              <a:t>wyboru operacji</a:t>
            </a:r>
            <a:r>
              <a:rPr lang="pl-PL" altLang="pl-PL" sz="2200" dirty="0">
                <a:solidFill>
                  <a:srgbClr val="000000"/>
                </a:solidFill>
              </a:rPr>
              <a:t>;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•	Lokalne Kryteria Wyboru;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•	procedura zmiany lokalnych kryteriów wyboru;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•	procedura wyłączenia członka Rady od udziału w wyborze 		operacji w razie zaistnienia okoliczności podważających 		bezstronność w procesie oceny;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•	</a:t>
            </a:r>
            <a:r>
              <a:rPr lang="pl-PL" altLang="pl-PL" sz="2200" i="1" dirty="0">
                <a:solidFill>
                  <a:srgbClr val="000000"/>
                </a:solidFill>
              </a:rPr>
              <a:t>procedura odwoławcza od decyzji Rady</a:t>
            </a:r>
            <a:r>
              <a:rPr lang="pl-PL" altLang="pl-PL" sz="2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685800" y="115888"/>
            <a:ext cx="77724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dirty="0" smtClean="0">
                <a:solidFill>
                  <a:srgbClr val="000000"/>
                </a:solidFill>
                <a:latin typeface="+mj-lt"/>
              </a:rPr>
              <a:t>System oceny wniosków</a:t>
            </a:r>
            <a:endParaRPr lang="pl-PL" altLang="pl-PL" sz="4000" i="1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685800" y="115888"/>
            <a:ext cx="77724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dirty="0" smtClean="0">
                <a:solidFill>
                  <a:srgbClr val="000000"/>
                </a:solidFill>
                <a:latin typeface="+mj-lt"/>
              </a:rPr>
              <a:t>Ogłoszenie naboru</a:t>
            </a:r>
            <a:endParaRPr lang="pl-PL" altLang="pl-PL" sz="4000" i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501650" y="1556792"/>
            <a:ext cx="81407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Poszczególne nabory wniosków ogłaszane są zgodnie </a:t>
            </a:r>
            <a:br>
              <a:rPr lang="pl-PL" altLang="pl-PL" sz="2200" dirty="0">
                <a:solidFill>
                  <a:srgbClr val="000000"/>
                </a:solidFill>
              </a:rPr>
            </a:br>
            <a:r>
              <a:rPr lang="pl-PL" altLang="pl-PL" sz="2200" dirty="0">
                <a:solidFill>
                  <a:srgbClr val="000000"/>
                </a:solidFill>
              </a:rPr>
              <a:t>z harmonogramem naborów zgłoszonym do Urzędu Marszałkowskiego</a:t>
            </a:r>
            <a:r>
              <a:rPr lang="pl-PL" altLang="pl-PL" sz="2200" dirty="0" smtClean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 smtClean="0">
                <a:solidFill>
                  <a:srgbClr val="000000"/>
                </a:solidFill>
              </a:rPr>
              <a:t>LGD może umieścić w ogłoszeniu dodatkowe wymogi dla wnioskodawców (</a:t>
            </a:r>
            <a:r>
              <a:rPr lang="pl-PL" altLang="pl-PL" sz="2200" u="sng" dirty="0" smtClean="0">
                <a:solidFill>
                  <a:srgbClr val="000000"/>
                </a:solidFill>
              </a:rPr>
              <a:t>np. załączniki niezbędne do oceny Rady</a:t>
            </a:r>
            <a:r>
              <a:rPr lang="pl-PL" altLang="pl-PL" sz="2200" dirty="0" smtClean="0">
                <a:solidFill>
                  <a:srgbClr val="000000"/>
                </a:solidFill>
              </a:rPr>
              <a:t>).</a:t>
            </a:r>
            <a:endParaRPr lang="pl-PL" altLang="pl-PL" sz="22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600" dirty="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Przed i w trakcie naboru LGD ma obowiązek organizacji szkoleń i doradztwa dla wnioskodawców.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600" dirty="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Po zakończeniu naboru zwoływane jest posiedzenie Rady.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600" dirty="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spcBef>
                <a:spcPts val="800"/>
              </a:spcBef>
              <a:buSzPct val="100000"/>
            </a:pPr>
            <a:r>
              <a:rPr lang="pl-PL" altLang="pl-PL" sz="2200" dirty="0">
                <a:solidFill>
                  <a:srgbClr val="000000"/>
                </a:solidFill>
              </a:rPr>
              <a:t>Rada ocenia zgodność wniosku z LSR </a:t>
            </a:r>
            <a:r>
              <a:rPr lang="pl-PL" altLang="pl-PL" sz="2200" b="1" dirty="0">
                <a:solidFill>
                  <a:srgbClr val="FF0000"/>
                </a:solidFill>
              </a:rPr>
              <a:t>(w tym zasadami przyznania pomocy w ramach PROW) </a:t>
            </a:r>
            <a:r>
              <a:rPr lang="pl-PL" altLang="pl-PL" sz="2200" dirty="0">
                <a:solidFill>
                  <a:srgbClr val="000000"/>
                </a:solidFill>
              </a:rPr>
              <a:t>oraz z kryteriami wyboru.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539552" y="1412776"/>
            <a:ext cx="7785100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7200" indent="-4572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just" eaLnBrk="1" hangingPunct="1">
              <a:spcBef>
                <a:spcPts val="800"/>
              </a:spcBef>
              <a:buSzPct val="100000"/>
              <a:buFontTx/>
              <a:buAutoNum type="arabicPeriod"/>
            </a:pPr>
            <a:r>
              <a:rPr lang="pl-PL" altLang="pl-PL" sz="2200" dirty="0">
                <a:solidFill>
                  <a:srgbClr val="000000"/>
                </a:solidFill>
              </a:rPr>
              <a:t>Przed przystąpieniem do oceny poszczególnych operacji każdy Członek Rady wypełnia  </a:t>
            </a:r>
            <a:r>
              <a:rPr lang="pl-PL" altLang="pl-PL" sz="2200" u="sng" dirty="0">
                <a:solidFill>
                  <a:srgbClr val="000000"/>
                </a:solidFill>
              </a:rPr>
              <a:t>deklarację bezstronności </a:t>
            </a:r>
            <a:r>
              <a:rPr lang="pl-PL" altLang="pl-PL" sz="2200" dirty="0">
                <a:solidFill>
                  <a:srgbClr val="000000"/>
                </a:solidFill>
              </a:rPr>
              <a:t>(sytuacje do wyłączenia: jakikolwiek konflikt interesów, podważający bezstronność oceny).</a:t>
            </a:r>
          </a:p>
          <a:p>
            <a:pPr algn="just" eaLnBrk="1" hangingPunct="1">
              <a:spcBef>
                <a:spcPts val="800"/>
              </a:spcBef>
              <a:buSzPct val="100000"/>
              <a:buFontTx/>
              <a:buAutoNum type="arabicPeriod"/>
            </a:pPr>
            <a:r>
              <a:rPr lang="pl-PL" altLang="pl-PL" sz="2200" dirty="0">
                <a:solidFill>
                  <a:srgbClr val="000000"/>
                </a:solidFill>
              </a:rPr>
              <a:t>Sprawdzenie quorum.</a:t>
            </a:r>
          </a:p>
          <a:p>
            <a:pPr algn="just" eaLnBrk="1" hangingPunct="1">
              <a:spcBef>
                <a:spcPts val="800"/>
              </a:spcBef>
              <a:buSzPct val="100000"/>
              <a:buFontTx/>
              <a:buAutoNum type="arabicPeriod"/>
            </a:pPr>
            <a:r>
              <a:rPr lang="pl-PL" altLang="pl-PL" sz="2200" dirty="0">
                <a:solidFill>
                  <a:srgbClr val="000000"/>
                </a:solidFill>
              </a:rPr>
              <a:t>Parytety sektorowe (sektor publiczny mniej niż 50% </a:t>
            </a:r>
            <a:r>
              <a:rPr lang="pl-PL" altLang="pl-PL" sz="2200" dirty="0" smtClean="0">
                <a:solidFill>
                  <a:srgbClr val="000000"/>
                </a:solidFill>
              </a:rPr>
              <a:t>głosów).</a:t>
            </a:r>
            <a:endParaRPr lang="pl-PL" altLang="pl-PL" sz="22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800"/>
              </a:spcBef>
              <a:buSzPct val="100000"/>
              <a:buFontTx/>
              <a:buAutoNum type="arabicPeriod"/>
            </a:pPr>
            <a:r>
              <a:rPr lang="pl-PL" altLang="pl-PL" sz="2200" dirty="0">
                <a:solidFill>
                  <a:srgbClr val="000000"/>
                </a:solidFill>
              </a:rPr>
              <a:t>Ocena zgodności z LSR (</a:t>
            </a:r>
            <a:r>
              <a:rPr lang="pl-PL" altLang="pl-PL" sz="2200" dirty="0">
                <a:solidFill>
                  <a:srgbClr val="FF0000"/>
                </a:solidFill>
              </a:rPr>
              <a:t>w tym przepisami PROW</a:t>
            </a:r>
            <a:r>
              <a:rPr lang="pl-PL" altLang="pl-PL" sz="2200" dirty="0">
                <a:solidFill>
                  <a:srgbClr val="000000"/>
                </a:solidFill>
              </a:rPr>
              <a:t>).</a:t>
            </a:r>
          </a:p>
          <a:p>
            <a:pPr algn="just" eaLnBrk="1" hangingPunct="1">
              <a:spcBef>
                <a:spcPts val="800"/>
              </a:spcBef>
              <a:buSzPct val="100000"/>
              <a:buFontTx/>
              <a:buAutoNum type="arabicPeriod"/>
            </a:pPr>
            <a:r>
              <a:rPr lang="pl-PL" altLang="pl-PL" sz="2200" dirty="0">
                <a:solidFill>
                  <a:srgbClr val="000000"/>
                </a:solidFill>
              </a:rPr>
              <a:t>Ocena punktowa wg kryteriów wyboru przyjętych w LSR (projekt musi zdobyć minimalną liczbę punktów, aby mógł być wybrany</a:t>
            </a:r>
            <a:r>
              <a:rPr lang="pl-PL" altLang="pl-PL" sz="2200" dirty="0" smtClean="0">
                <a:solidFill>
                  <a:srgbClr val="000000"/>
                </a:solidFill>
              </a:rPr>
              <a:t>).</a:t>
            </a:r>
          </a:p>
          <a:p>
            <a:pPr algn="just" eaLnBrk="1" hangingPunct="1">
              <a:spcBef>
                <a:spcPts val="800"/>
              </a:spcBef>
              <a:buSzPct val="100000"/>
              <a:buFontTx/>
              <a:buAutoNum type="arabicPeriod"/>
            </a:pPr>
            <a:r>
              <a:rPr lang="pl-PL" altLang="pl-PL" sz="2200" dirty="0" smtClean="0">
                <a:solidFill>
                  <a:srgbClr val="000000"/>
                </a:solidFill>
              </a:rPr>
              <a:t>Sporządzenie list i protokołu, przekazanie dokumentów do SW i zawiadomień do wnioskodawców, publikacja protokołu.</a:t>
            </a:r>
            <a:endParaRPr lang="pl-PL" altLang="pl-PL" sz="22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800"/>
              </a:spcBef>
              <a:buSzPct val="100000"/>
              <a:buFontTx/>
              <a:buAutoNum type="arabicPeriod"/>
            </a:pPr>
            <a:endParaRPr lang="pl-PL" altLang="pl-PL" sz="2200" i="1" dirty="0">
              <a:solidFill>
                <a:srgbClr val="000000"/>
              </a:solidFill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85800" y="115888"/>
            <a:ext cx="77724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dirty="0" smtClean="0">
                <a:solidFill>
                  <a:srgbClr val="000000"/>
                </a:solidFill>
                <a:latin typeface="+mj-lt"/>
              </a:rPr>
              <a:t>Procedura wyboru</a:t>
            </a:r>
            <a:endParaRPr lang="pl-PL" altLang="pl-PL" sz="4000" i="1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dirty="0" smtClean="0"/>
              <a:t>PROGRAM SPOTKANIA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pl-PL" sz="4200" b="1" dirty="0"/>
              <a:t>Dzień </a:t>
            </a:r>
            <a:r>
              <a:rPr lang="pl-PL" sz="4200" b="1" dirty="0" smtClean="0"/>
              <a:t>II</a:t>
            </a:r>
          </a:p>
          <a:p>
            <a:pPr>
              <a:spcBef>
                <a:spcPts val="0"/>
              </a:spcBef>
              <a:buNone/>
            </a:pPr>
            <a:endParaRPr lang="pl-PL" sz="4000" b="1" dirty="0" smtClean="0"/>
          </a:p>
          <a:p>
            <a:pPr defTabSz="1600200">
              <a:lnSpc>
                <a:spcPct val="120000"/>
              </a:lnSpc>
              <a:spcBef>
                <a:spcPts val="0"/>
              </a:spcBef>
              <a:buNone/>
              <a:tabLst>
                <a:tab pos="540000" algn="l"/>
              </a:tabLst>
            </a:pPr>
            <a:r>
              <a:rPr lang="pl-PL" sz="4000" dirty="0" smtClean="0"/>
              <a:t>g. 10.00 – 13.00  Nabycie umiejętności praktycznych 			           związanych z oceną wniosków o przyznanie    </a:t>
            </a:r>
          </a:p>
          <a:p>
            <a:pPr defTabSz="1600200">
              <a:lnSpc>
                <a:spcPct val="120000"/>
              </a:lnSpc>
              <a:spcBef>
                <a:spcPts val="0"/>
              </a:spcBef>
              <a:buNone/>
              <a:tabLst>
                <a:tab pos="540000" algn="l"/>
              </a:tabLst>
            </a:pPr>
            <a:r>
              <a:rPr lang="pl-PL" sz="4000" dirty="0" smtClean="0"/>
              <a:t>			           pomocy – wybór wniosków przez Radę </a:t>
            </a:r>
          </a:p>
          <a:p>
            <a:pPr defTabSz="1600200">
              <a:lnSpc>
                <a:spcPct val="120000"/>
              </a:lnSpc>
              <a:spcBef>
                <a:spcPts val="0"/>
              </a:spcBef>
              <a:buNone/>
              <a:tabLst>
                <a:tab pos="540000" algn="l"/>
              </a:tabLst>
            </a:pPr>
            <a:r>
              <a:rPr lang="pl-PL" sz="4000" dirty="0" smtClean="0"/>
              <a:t>			           (w trakcie przerwa kawowa) – A. </a:t>
            </a:r>
            <a:r>
              <a:rPr lang="pl-PL" sz="4000" dirty="0" err="1" smtClean="0"/>
              <a:t>Mówińska</a:t>
            </a:r>
            <a:r>
              <a:rPr lang="pl-PL" sz="4000" dirty="0" smtClean="0"/>
              <a:t>, 		           T. Biały (w międzyczasie przerwa)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419350" algn="l"/>
              </a:tabLst>
            </a:pPr>
            <a:r>
              <a:rPr lang="pl-PL" sz="4000" dirty="0" smtClean="0"/>
              <a:t>g. 13.00 – 13.30  Zasady wizualizacji PROW 2014-2020 – T.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419350" algn="l"/>
              </a:tabLst>
            </a:pPr>
            <a:r>
              <a:rPr lang="pl-PL" sz="4000" dirty="0" smtClean="0"/>
              <a:t>			Biały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419350" algn="l"/>
              </a:tabLst>
            </a:pPr>
            <a:r>
              <a:rPr lang="pl-PL" sz="4000" dirty="0" smtClean="0"/>
              <a:t>g. 13.30 – 14.00 Podsumowanie szkolenia, wręczenie 	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tabLst>
                <a:tab pos="539750" algn="l"/>
                <a:tab pos="2419350" algn="l"/>
              </a:tabLst>
            </a:pPr>
            <a:r>
              <a:rPr lang="pl-PL" sz="4000" dirty="0" smtClean="0"/>
              <a:t>		                        certyfikatów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1340768"/>
            <a:ext cx="9144000" cy="259228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 defTabSz="24765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dirty="0" smtClean="0">
                <a:solidFill>
                  <a:schemeClr val="tx1"/>
                </a:solidFill>
              </a:rPr>
              <a:t>Omówienie dokumentacji aplikacyjnej dla celów 1, 2, 3, 4, </a:t>
            </a:r>
          </a:p>
          <a:p>
            <a:pPr algn="ctr" defTabSz="24765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dirty="0" smtClean="0">
                <a:solidFill>
                  <a:schemeClr val="tx1"/>
                </a:solidFill>
              </a:rPr>
              <a:t>– T. Biały, A. </a:t>
            </a:r>
            <a:r>
              <a:rPr lang="pl-PL" sz="4400" dirty="0" err="1" smtClean="0">
                <a:solidFill>
                  <a:schemeClr val="tx1"/>
                </a:solidFill>
              </a:rPr>
              <a:t>Mówińska</a:t>
            </a:r>
            <a:endParaRPr lang="pl-PL" sz="4400" dirty="0" smtClean="0">
              <a:solidFill>
                <a:schemeClr val="tx1"/>
              </a:solidFill>
            </a:endParaRPr>
          </a:p>
          <a:p>
            <a:pPr algn="ctr"/>
            <a:endParaRPr lang="pl-PL" sz="4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0" i="1" u="none" strike="noStrike" kern="1200" cap="none" spc="0" normalizeH="0" baseline="0" noProof="0" dirty="0" smtClean="0">
              <a:ln>
                <a:noFill/>
              </a:ln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5965200"/>
            <a:ext cx="913719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3381" y="5965200"/>
            <a:ext cx="1420619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66263"/>
            <a:ext cx="1299021" cy="89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5965200"/>
            <a:ext cx="892800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b="1" dirty="0" smtClean="0"/>
              <a:t>Wniosek o przyznanie pomocy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2952328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na operacje realizowane </a:t>
            </a:r>
            <a:br>
              <a:rPr lang="pl-PL" sz="4200" dirty="0" smtClean="0"/>
            </a:br>
            <a:r>
              <a:rPr lang="pl-PL" sz="4200" dirty="0" smtClean="0"/>
              <a:t>w ramach </a:t>
            </a:r>
            <a:r>
              <a:rPr lang="pl-PL" sz="4200" dirty="0" err="1" smtClean="0"/>
              <a:t>poddziałania</a:t>
            </a:r>
            <a:r>
              <a:rPr lang="pl-PL" sz="4200" dirty="0" smtClean="0"/>
              <a:t> 19.2 „Wsparcie na wdrażanie operacji w ramach strategii rozwoju lokalnego kierowanego przez społeczność” objętego PROW 2014-2020 </a:t>
            </a: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2276872"/>
            <a:ext cx="8532440" cy="2376264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Zaleca się (!) aby wniosek został wypełniony elektronicznie i wydrukowany</a:t>
            </a:r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lub</a:t>
            </a:r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wypełniony odręcznie w sposób czytelny (np. pismem drukowanym) i trwały </a:t>
            </a: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2276872"/>
            <a:ext cx="8532440" cy="2376264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Dane finansowe podawane są z dokładnością do dwóch miejsc po przecinku </a:t>
            </a:r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Wyjątek! – wnioskowana kwota pomocy w pełnych złotych!</a:t>
            </a: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2276872"/>
            <a:ext cx="8532440" cy="237626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Wniosek składa się bezpośrednio </a:t>
            </a:r>
            <a:br>
              <a:rPr lang="pl-PL" sz="4200" dirty="0" smtClean="0"/>
            </a:br>
            <a:r>
              <a:rPr lang="pl-PL" sz="4200" dirty="0" smtClean="0"/>
              <a:t>w miejscu i terminie wskazanym </a:t>
            </a:r>
            <a:br>
              <a:rPr lang="pl-PL" sz="4200" dirty="0" smtClean="0"/>
            </a:br>
            <a:r>
              <a:rPr lang="pl-PL" sz="4200" dirty="0" smtClean="0"/>
              <a:t>w ogłoszeniu o naborze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2276872"/>
            <a:ext cx="8532440" cy="32403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pl-PL" sz="4200" dirty="0" smtClean="0"/>
              <a:t>ważność załączników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l-PL" sz="4200" dirty="0" smtClean="0"/>
              <a:t>spełnianie kryteriów (np. wiek)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l-PL" sz="4200" dirty="0" err="1" smtClean="0"/>
              <a:t>kwalifikowalnośc</a:t>
            </a:r>
            <a:r>
              <a:rPr lang="pl-PL" sz="4200" dirty="0" smtClean="0"/>
              <a:t> kosztów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2276872"/>
            <a:ext cx="8532440" cy="3240360"/>
          </a:xfrm>
        </p:spPr>
        <p:txBody>
          <a:bodyPr>
            <a:normAutofit fontScale="700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Beneficjent informuje w formie </a:t>
            </a:r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pisemnej </a:t>
            </a:r>
          </a:p>
          <a:p>
            <a:pPr marL="742950" indent="-742950" algn="ctr">
              <a:spcBef>
                <a:spcPts val="0"/>
              </a:spcBef>
              <a:buNone/>
            </a:pPr>
            <a:endParaRPr lang="pl-PL" sz="4200" dirty="0" smtClean="0"/>
          </a:p>
          <a:p>
            <a:pPr marL="742950" indent="-742950" algn="ctr">
              <a:spcBef>
                <a:spcPts val="0"/>
              </a:spcBef>
              <a:buNone/>
            </a:pPr>
            <a:r>
              <a:rPr lang="pl-PL" sz="4200" dirty="0" smtClean="0"/>
              <a:t>1. LGD </a:t>
            </a:r>
          </a:p>
          <a:p>
            <a:pPr marL="742950" indent="-742950" algn="ctr">
              <a:spcBef>
                <a:spcPts val="0"/>
              </a:spcBef>
              <a:buNone/>
            </a:pPr>
            <a:r>
              <a:rPr lang="pl-PL" sz="4200" dirty="0" smtClean="0"/>
              <a:t>2. UM</a:t>
            </a:r>
          </a:p>
          <a:p>
            <a:pPr marL="742950" indent="-742950" algn="ctr">
              <a:spcBef>
                <a:spcPts val="0"/>
              </a:spcBef>
              <a:buNone/>
            </a:pPr>
            <a:endParaRPr lang="pl-PL" sz="4200" dirty="0" smtClean="0"/>
          </a:p>
          <a:p>
            <a:pPr marL="742950" indent="-742950" algn="ctr">
              <a:spcBef>
                <a:spcPts val="0"/>
              </a:spcBef>
              <a:buNone/>
            </a:pPr>
            <a:r>
              <a:rPr lang="pl-PL" sz="4200" dirty="0" smtClean="0"/>
              <a:t>o wszelkich zmianach niezwłocznie po ich zaistnieniu!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1412776"/>
            <a:ext cx="8532440" cy="453650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3 miesiące na rozpatrzenie wniosku przez UM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Wezwanie wstrzymuje bieg terminu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7 dni – termin do usunięcia braków!!!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2132856"/>
            <a:ext cx="8532440" cy="280831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Operacja wybrana, która nie zmieściła się w limicie środków czeka na zwolnienie się środków do 6 miesięcy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2492896"/>
            <a:ext cx="8532440" cy="2808312"/>
          </a:xfrm>
        </p:spPr>
        <p:txBody>
          <a:bodyPr>
            <a:normAutofit fontScale="700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Wnioskodawca nie musi składać wszystkich załączników do wniosku, jeśli są one w posiadaniu UM (oświadczenie)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Wycofanie wniosku w całości lub części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Brak możliwości </a:t>
            </a:r>
            <a:r>
              <a:rPr lang="pl-PL" sz="4200" dirty="0" err="1" smtClean="0"/>
              <a:t>samouzupełnień</a:t>
            </a:r>
            <a:r>
              <a:rPr lang="pl-PL" sz="4200" dirty="0" smtClean="0"/>
              <a:t>!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1340768"/>
            <a:ext cx="9144000" cy="259228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algn="ctr" defTabSz="24765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dirty="0" smtClean="0">
                <a:solidFill>
                  <a:schemeClr val="tx1"/>
                </a:solidFill>
              </a:rPr>
              <a:t>Omówienie dokumentów UE, krajowych, wewnętrznych LGD określających zasady funkcjonowania LGD </a:t>
            </a:r>
            <a:br>
              <a:rPr lang="pl-PL" sz="4400" dirty="0" smtClean="0">
                <a:solidFill>
                  <a:schemeClr val="tx1"/>
                </a:solidFill>
              </a:rPr>
            </a:br>
            <a:r>
              <a:rPr lang="pl-PL" sz="4400" dirty="0" smtClean="0">
                <a:solidFill>
                  <a:schemeClr val="tx1"/>
                </a:solidFill>
              </a:rPr>
              <a:t>i  korzystania z pomocy – A. </a:t>
            </a:r>
            <a:r>
              <a:rPr lang="pl-PL" sz="4400" dirty="0" err="1" smtClean="0">
                <a:solidFill>
                  <a:schemeClr val="tx1"/>
                </a:solidFill>
              </a:rPr>
              <a:t>Mówińska</a:t>
            </a:r>
            <a:endParaRPr lang="pl-PL" sz="4400" dirty="0" smtClean="0">
              <a:solidFill>
                <a:schemeClr val="tx1"/>
              </a:solidFill>
            </a:endParaRPr>
          </a:p>
          <a:p>
            <a:pPr algn="ctr"/>
            <a:endParaRPr lang="pl-PL" sz="4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0" i="1" u="none" strike="noStrike" kern="1200" cap="none" spc="0" normalizeH="0" baseline="0" noProof="0" dirty="0" smtClean="0">
              <a:ln>
                <a:noFill/>
              </a:ln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5965200"/>
            <a:ext cx="913719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3381" y="5965200"/>
            <a:ext cx="1420619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66263"/>
            <a:ext cx="1299021" cy="89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5965200"/>
            <a:ext cx="892800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2492896"/>
            <a:ext cx="8532440" cy="2808312"/>
          </a:xfrm>
        </p:spPr>
        <p:txBody>
          <a:bodyPr>
            <a:normAutofit fontScale="775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Zwiększenie zatrudnienia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4200" dirty="0" smtClean="0"/>
              <a:t> Obowiązkowe dla podejmowania działalności</a:t>
            </a:r>
          </a:p>
          <a:p>
            <a:pPr algn="just">
              <a:spcBef>
                <a:spcPts val="0"/>
              </a:spcBef>
              <a:buNone/>
            </a:pPr>
            <a:endParaRPr lang="pl-PL" sz="4200" dirty="0" smtClean="0"/>
          </a:p>
          <a:p>
            <a:pPr marL="0" indent="0" algn="just">
              <a:spcBef>
                <a:spcPts val="0"/>
              </a:spcBef>
              <a:buFontTx/>
              <a:buChar char="-"/>
            </a:pPr>
            <a:r>
              <a:rPr lang="pl-PL" sz="4200" dirty="0" smtClean="0"/>
              <a:t> Nieobowiązkowe dla rozwijania działalności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l-PL" sz="4200" dirty="0" smtClean="0"/>
              <a:t>  przy kwocie pomocy do 25 tys. zł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1988840"/>
            <a:ext cx="8532440" cy="3456384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PKD produkcja artykułów spożywczych</a:t>
            </a:r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PKD produkcja napojów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Brak możliwości zawieszania działalności! 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2 lata od wypłaty 2 transzy środków – obowiązek </a:t>
            </a:r>
            <a:r>
              <a:rPr lang="pl-PL" sz="4200" dirty="0" err="1" smtClean="0"/>
              <a:t>ubezp</a:t>
            </a:r>
            <a:r>
              <a:rPr lang="pl-PL" sz="4200" dirty="0" smtClean="0"/>
              <a:t>.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1988840"/>
            <a:ext cx="8532440" cy="3456384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PKD produkcja artykułów spożywczych</a:t>
            </a:r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PKD produkcja napojów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Brak możliwości zawieszania działalności! 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2 lata od wypłaty 2 transzy środków – obowiązek </a:t>
            </a:r>
            <a:r>
              <a:rPr lang="pl-PL" sz="4200" dirty="0" err="1" smtClean="0"/>
              <a:t>ubezp</a:t>
            </a:r>
            <a:r>
              <a:rPr lang="pl-PL" sz="4200" dirty="0" smtClean="0"/>
              <a:t>.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1988840"/>
            <a:ext cx="8532440" cy="345638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Pełnomocnictwo szczególne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Kopie – jeśli potwierdzone za zgodność z oryginałem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1988840"/>
            <a:ext cx="8532440" cy="4104456"/>
          </a:xfrm>
        </p:spPr>
        <p:txBody>
          <a:bodyPr>
            <a:normAutofit fontScale="775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b="1" dirty="0" smtClean="0"/>
              <a:t>Kosztorys inwestorski </a:t>
            </a:r>
            <a:r>
              <a:rPr lang="pl-PL" sz="4200" dirty="0" smtClean="0"/>
              <a:t>– zgodny z par. 7 Rozporządzenia Ministra Infrastruktury z dnia 18 maja 2004 r. w sprawie określenia metod </a:t>
            </a:r>
            <a:br>
              <a:rPr lang="pl-PL" sz="4200" dirty="0" smtClean="0"/>
            </a:br>
            <a:r>
              <a:rPr lang="pl-PL" sz="4200" dirty="0" smtClean="0"/>
              <a:t>i podstaw sporządzania kosztorysu inwestorskiego, obliczania planowanych kosztów prac projektowych oraz planowanych kosztów robót budowlanych określonych w programie funkcjonalno-użytkowym (Dz. U. </a:t>
            </a:r>
            <a:br>
              <a:rPr lang="pl-PL" sz="4200" dirty="0" smtClean="0"/>
            </a:br>
            <a:r>
              <a:rPr lang="pl-PL" sz="4200" dirty="0" smtClean="0"/>
              <a:t>z 2004 r. Nr 130 poz. 1389) 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908720"/>
            <a:ext cx="8532440" cy="59492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300" dirty="0" smtClean="0"/>
              <a:t>§ 7</a:t>
            </a:r>
            <a:r>
              <a:rPr lang="pl-PL" sz="1300" b="1" dirty="0" smtClean="0"/>
              <a:t>. Kosztorys inwestorski </a:t>
            </a:r>
            <a:r>
              <a:rPr lang="pl-PL" sz="1300" dirty="0" smtClean="0"/>
              <a:t>obejmuje:</a:t>
            </a:r>
          </a:p>
          <a:p>
            <a:pPr marL="177800" indent="-177800">
              <a:buAutoNum type="arabicParenR"/>
            </a:pPr>
            <a:r>
              <a:rPr lang="pl-PL" sz="1300" dirty="0" smtClean="0"/>
              <a:t>Stronę tytułową zawierającą:</a:t>
            </a:r>
          </a:p>
          <a:p>
            <a:pPr>
              <a:buAutoNum type="alphaLcParenR"/>
            </a:pPr>
            <a:r>
              <a:rPr lang="pl-PL" sz="1300" dirty="0" smtClean="0"/>
              <a:t>nazwę obiektu lub robót budowlanych z uwzględnieniem nazw i kodów Wspólnego Słownika Zamówień i podaniem lokalizacji,</a:t>
            </a:r>
          </a:p>
          <a:p>
            <a:pPr>
              <a:buAutoNum type="alphaLcParenR"/>
            </a:pPr>
            <a:r>
              <a:rPr lang="pl-PL" sz="1300" dirty="0" smtClean="0"/>
              <a:t>nazwę i adres zamawiającego,</a:t>
            </a:r>
          </a:p>
          <a:p>
            <a:pPr>
              <a:buAutoNum type="alphaLcParenR"/>
            </a:pPr>
            <a:r>
              <a:rPr lang="pl-PL" sz="1300" dirty="0" smtClean="0"/>
              <a:t>nazwę i adres jednostki opracowującej kosztorys,</a:t>
            </a:r>
          </a:p>
          <a:p>
            <a:pPr>
              <a:buAutoNum type="alphaLcParenR"/>
            </a:pPr>
            <a:r>
              <a:rPr lang="pl-PL" sz="1300" dirty="0" smtClean="0"/>
              <a:t>imiona i nazwiska, z określeniem funkcji osób opracowujących kosztorys, a także ich podpisy,</a:t>
            </a:r>
          </a:p>
          <a:p>
            <a:pPr>
              <a:buAutoNum type="alphaLcParenR"/>
            </a:pPr>
            <a:r>
              <a:rPr lang="pl-PL" sz="1300" dirty="0" smtClean="0"/>
              <a:t>wartość kosztorysową robot,</a:t>
            </a:r>
          </a:p>
          <a:p>
            <a:pPr>
              <a:buAutoNum type="alphaLcParenR"/>
            </a:pPr>
            <a:r>
              <a:rPr lang="pl-PL" sz="1300" dirty="0" smtClean="0"/>
              <a:t>datę opracowania kosztorysu inwestorskiego,</a:t>
            </a:r>
          </a:p>
          <a:p>
            <a:pPr>
              <a:buNone/>
            </a:pPr>
            <a:endParaRPr lang="pl-PL" sz="1300" dirty="0" smtClean="0"/>
          </a:p>
          <a:p>
            <a:pPr>
              <a:buNone/>
            </a:pPr>
            <a:r>
              <a:rPr lang="pl-PL" sz="1300" dirty="0" smtClean="0"/>
              <a:t>2) ogólną charakterystykę obiektu lub robót, zawierającą krótki opis techniczny wraz z istotnymi parametrami, które </a:t>
            </a:r>
          </a:p>
          <a:p>
            <a:pPr>
              <a:buNone/>
            </a:pPr>
            <a:r>
              <a:rPr lang="pl-PL" sz="1300" dirty="0" smtClean="0"/>
              <a:t>    określają wielkość obiektu lub robót;</a:t>
            </a:r>
          </a:p>
          <a:p>
            <a:pPr>
              <a:buNone/>
            </a:pPr>
            <a:endParaRPr lang="pl-PL" sz="1300" dirty="0" smtClean="0"/>
          </a:p>
          <a:p>
            <a:pPr>
              <a:buNone/>
            </a:pPr>
            <a:r>
              <a:rPr lang="pl-PL" sz="1300" dirty="0" smtClean="0"/>
              <a:t>3) przedmiar robót;</a:t>
            </a:r>
          </a:p>
          <a:p>
            <a:pPr>
              <a:buNone/>
            </a:pPr>
            <a:endParaRPr lang="pl-PL" sz="1300" dirty="0" smtClean="0"/>
          </a:p>
          <a:p>
            <a:pPr>
              <a:buNone/>
            </a:pPr>
            <a:r>
              <a:rPr lang="pl-PL" sz="1300" dirty="0" smtClean="0"/>
              <a:t>4) kalkulację uproszczoną;</a:t>
            </a:r>
          </a:p>
          <a:p>
            <a:pPr>
              <a:buNone/>
            </a:pPr>
            <a:endParaRPr lang="pl-PL" sz="1300" dirty="0" smtClean="0"/>
          </a:p>
          <a:p>
            <a:pPr>
              <a:buNone/>
            </a:pPr>
            <a:r>
              <a:rPr lang="pl-PL" sz="1300" dirty="0" smtClean="0"/>
              <a:t>5)  tabelę wartości elementów scalonych, sporządzoną w postaci sumarycznego zestawienia wartości robót określonych przedmiarem robot, łącznie z narzutami kosztów pośrednich i zysku, odniesionych do elementu obiektu lub zbiorczych rodzajów robót;</a:t>
            </a:r>
          </a:p>
          <a:p>
            <a:pPr>
              <a:buNone/>
            </a:pPr>
            <a:endParaRPr lang="pl-PL" sz="1300" dirty="0" smtClean="0"/>
          </a:p>
          <a:p>
            <a:pPr>
              <a:buNone/>
            </a:pPr>
            <a:r>
              <a:rPr lang="pl-PL" sz="1300" dirty="0" smtClean="0"/>
              <a:t>6) załączniki:</a:t>
            </a:r>
          </a:p>
          <a:p>
            <a:pPr>
              <a:buNone/>
            </a:pPr>
            <a:r>
              <a:rPr lang="pl-PL" sz="1300" dirty="0" smtClean="0"/>
              <a:t>a) założenia wyjściowe do kosztorysowania,</a:t>
            </a:r>
          </a:p>
          <a:p>
            <a:pPr>
              <a:buNone/>
            </a:pPr>
            <a:r>
              <a:rPr lang="pl-PL" sz="1300" dirty="0" smtClean="0"/>
              <a:t>b) kalkulacje szczegółowe cen jednostkowych, analizy indywidualne nakładów rzeczowych oraz analizy własne cen czynników produkcji i wskaźników narzutów kosztów pośrednich i zysku.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b="1" dirty="0" smtClean="0"/>
              <a:t>Wniosek o przyznanie pomocy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2952328"/>
          </a:xfrm>
        </p:spPr>
        <p:txBody>
          <a:bodyPr>
            <a:normAutofit fontScale="775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na operacje realizowane </a:t>
            </a:r>
            <a:br>
              <a:rPr lang="pl-PL" sz="4200" dirty="0" smtClean="0"/>
            </a:br>
            <a:r>
              <a:rPr lang="pl-PL" sz="4200" dirty="0" smtClean="0"/>
              <a:t>w ramach </a:t>
            </a:r>
            <a:r>
              <a:rPr lang="pl-PL" sz="4200" dirty="0" err="1" smtClean="0"/>
              <a:t>poddziałania</a:t>
            </a:r>
            <a:r>
              <a:rPr lang="pl-PL" sz="4200" dirty="0" smtClean="0"/>
              <a:t> 19.2 „Wsparcie na wdrażanie operacji w ramach strategii rozwoju lokalnego kierowanego przez społeczność” objętego PROW 2014-2020</a:t>
            </a:r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r>
              <a:rPr lang="pl-PL" sz="4200" dirty="0" smtClean="0"/>
              <a:t>- projekty grantowe </a:t>
            </a: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19.2 - granty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1556792"/>
            <a:ext cx="8532440" cy="4968552"/>
          </a:xfrm>
        </p:spPr>
        <p:txBody>
          <a:bodyPr>
            <a:normAutofit fontScale="62500" lnSpcReduction="20000"/>
          </a:bodyPr>
          <a:lstStyle/>
          <a:p>
            <a:pPr algn="just">
              <a:spcBef>
                <a:spcPts val="0"/>
              </a:spcBef>
              <a:buNone/>
            </a:pPr>
            <a:r>
              <a:rPr lang="pl-PL" sz="4200" b="1" dirty="0" smtClean="0"/>
              <a:t>LGD zamierzająca realizować projekt grantowy:</a:t>
            </a:r>
          </a:p>
          <a:p>
            <a:pPr algn="just">
              <a:spcBef>
                <a:spcPts val="0"/>
              </a:spcBef>
              <a:buNone/>
            </a:pPr>
            <a:endParaRPr lang="pl-PL" sz="4200" b="1" dirty="0" smtClean="0"/>
          </a:p>
          <a:p>
            <a:pPr marL="723900" indent="-723900">
              <a:spcBef>
                <a:spcPts val="0"/>
              </a:spcBef>
              <a:buFontTx/>
              <a:buChar char="-"/>
            </a:pPr>
            <a:r>
              <a:rPr lang="pl-PL" sz="4200" dirty="0" smtClean="0"/>
              <a:t>sporządza: wniosek o powierzenie grantu, umowę o powierzenie grantu, wniosek o rozliczenie grantu, sprawozdania z realizacji przez </a:t>
            </a:r>
            <a:r>
              <a:rPr lang="pl-PL" sz="4200" dirty="0" err="1" smtClean="0"/>
              <a:t>grantobiorcę</a:t>
            </a:r>
            <a:r>
              <a:rPr lang="pl-PL" sz="4200" dirty="0" smtClean="0"/>
              <a:t> zadania,</a:t>
            </a:r>
          </a:p>
          <a:p>
            <a:pPr marL="723900" indent="-723900">
              <a:spcBef>
                <a:spcPts val="0"/>
              </a:spcBef>
              <a:buFontTx/>
              <a:buChar char="-"/>
            </a:pPr>
            <a:endParaRPr lang="pl-PL" sz="4200" dirty="0" smtClean="0"/>
          </a:p>
          <a:p>
            <a:pPr marL="723900" indent="-723900">
              <a:spcBef>
                <a:spcPts val="0"/>
              </a:spcBef>
              <a:buFontTx/>
              <a:buChar char="-"/>
            </a:pPr>
            <a:r>
              <a:rPr lang="pl-PL" sz="4200" dirty="0" smtClean="0"/>
              <a:t>przeprowadza</a:t>
            </a:r>
            <a:r>
              <a:rPr lang="pl-PL" sz="4200" b="1" dirty="0" smtClean="0"/>
              <a:t> </a:t>
            </a:r>
            <a:r>
              <a:rPr lang="pl-PL" sz="4200" dirty="0" smtClean="0"/>
              <a:t>nabór wniosków </a:t>
            </a:r>
            <a:br>
              <a:rPr lang="pl-PL" sz="4200" dirty="0" smtClean="0"/>
            </a:br>
            <a:r>
              <a:rPr lang="pl-PL" sz="4200" dirty="0" smtClean="0"/>
              <a:t>o powierzenie grantów </a:t>
            </a:r>
          </a:p>
          <a:p>
            <a:pPr marL="723900" indent="-723900">
              <a:spcBef>
                <a:spcPts val="0"/>
              </a:spcBef>
              <a:buFontTx/>
              <a:buChar char="-"/>
            </a:pPr>
            <a:endParaRPr lang="pl-PL" sz="4200" dirty="0" smtClean="0"/>
          </a:p>
          <a:p>
            <a:pPr marL="723900" indent="-723900">
              <a:spcBef>
                <a:spcPts val="0"/>
              </a:spcBef>
              <a:buFontTx/>
              <a:buChar char="-"/>
            </a:pPr>
            <a:r>
              <a:rPr lang="pl-PL" sz="4200" dirty="0" smtClean="0"/>
              <a:t>przeprowadza wybór </a:t>
            </a:r>
            <a:r>
              <a:rPr lang="pl-PL" sz="4200" dirty="0" err="1" smtClean="0"/>
              <a:t>grantobiorców</a:t>
            </a:r>
            <a:r>
              <a:rPr lang="pl-PL" sz="4200" dirty="0" smtClean="0"/>
              <a:t> w ramach projektu grantowego</a:t>
            </a:r>
          </a:p>
          <a:p>
            <a:pPr marL="723900" indent="-723900">
              <a:spcBef>
                <a:spcPts val="0"/>
              </a:spcBef>
              <a:buFontTx/>
              <a:buChar char="-"/>
            </a:pPr>
            <a:endParaRPr lang="pl-PL" sz="4200" dirty="0" smtClean="0"/>
          </a:p>
          <a:p>
            <a:pPr marL="723900" indent="-723900">
              <a:spcBef>
                <a:spcPts val="0"/>
              </a:spcBef>
              <a:buFontTx/>
              <a:buChar char="-"/>
            </a:pPr>
            <a:r>
              <a:rPr lang="pl-PL" sz="4200" dirty="0" smtClean="0"/>
              <a:t>składa do ZW wniosek na projekt grantowy</a:t>
            </a: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864096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/>
              <a:t>Wniosek o przyznanie pomocy </a:t>
            </a:r>
            <a:r>
              <a:rPr lang="pl-PL" sz="3200" b="1" dirty="0" err="1" smtClean="0"/>
              <a:t>poddz</a:t>
            </a:r>
            <a:r>
              <a:rPr lang="pl-PL" sz="3200" b="1" dirty="0" smtClean="0"/>
              <a:t>. 19.2 - granty</a:t>
            </a:r>
            <a:endParaRPr lang="pl-PL" sz="3200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23528" y="1556792"/>
            <a:ext cx="8532440" cy="496855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l-PL" sz="4200" b="1" dirty="0" smtClean="0"/>
              <a:t>Wniosek na projekt grantowy:</a:t>
            </a:r>
          </a:p>
          <a:p>
            <a:pPr algn="just">
              <a:spcBef>
                <a:spcPts val="0"/>
              </a:spcBef>
              <a:buNone/>
            </a:pPr>
            <a:endParaRPr lang="pl-PL" sz="4200" b="1" dirty="0" smtClean="0"/>
          </a:p>
          <a:p>
            <a:pPr marL="723900" indent="-723900">
              <a:spcBef>
                <a:spcPts val="0"/>
              </a:spcBef>
              <a:buFontTx/>
              <a:buChar char="-"/>
            </a:pPr>
            <a:r>
              <a:rPr lang="pl-PL" sz="4200" dirty="0" smtClean="0"/>
              <a:t>wersja elektron. na płycie CD</a:t>
            </a:r>
          </a:p>
          <a:p>
            <a:pPr marL="723900" indent="-723900">
              <a:spcBef>
                <a:spcPts val="0"/>
              </a:spcBef>
              <a:buFontTx/>
              <a:buChar char="-"/>
            </a:pPr>
            <a:r>
              <a:rPr lang="pl-PL" sz="4200" dirty="0" smtClean="0"/>
              <a:t>UM rozpatruje w terminie 3 miesięcy</a:t>
            </a:r>
          </a:p>
          <a:p>
            <a:pPr marL="723900" indent="-723900">
              <a:spcBef>
                <a:spcPts val="0"/>
              </a:spcBef>
              <a:buFontTx/>
              <a:buChar char="-"/>
            </a:pPr>
            <a:r>
              <a:rPr lang="pl-PL" sz="4200" dirty="0" smtClean="0"/>
              <a:t>7 dni na usunięcie braków</a:t>
            </a:r>
          </a:p>
          <a:p>
            <a:pPr marL="723900" indent="-723900">
              <a:spcBef>
                <a:spcPts val="0"/>
              </a:spcBef>
              <a:buNone/>
            </a:pPr>
            <a:endParaRPr lang="pl-PL" sz="4200" dirty="0" smtClean="0"/>
          </a:p>
          <a:p>
            <a:pPr marL="723900" indent="-723900" algn="just">
              <a:spcBef>
                <a:spcPts val="0"/>
              </a:spcBef>
              <a:buFontTx/>
              <a:buChar char="-"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200" dirty="0" smtClean="0"/>
          </a:p>
          <a:p>
            <a:pPr algn="ctr">
              <a:spcBef>
                <a:spcPts val="0"/>
              </a:spcBef>
              <a:buNone/>
            </a:pPr>
            <a:endParaRPr lang="pl-PL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1340768"/>
            <a:ext cx="9144000" cy="259228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 defTabSz="24765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4400" dirty="0" smtClean="0">
                <a:solidFill>
                  <a:schemeClr val="tx1"/>
                </a:solidFill>
              </a:rPr>
              <a:t>Nabycie umiejętności praktycznych </a:t>
            </a:r>
            <a:br>
              <a:rPr lang="pl-PL" sz="4400" dirty="0" smtClean="0">
                <a:solidFill>
                  <a:schemeClr val="tx1"/>
                </a:solidFill>
              </a:rPr>
            </a:br>
            <a:r>
              <a:rPr lang="pl-PL" sz="4400" dirty="0" smtClean="0">
                <a:solidFill>
                  <a:schemeClr val="tx1"/>
                </a:solidFill>
              </a:rPr>
              <a:t>zw. z przygotowywaniem wniosków </a:t>
            </a:r>
            <a:br>
              <a:rPr lang="pl-PL" sz="4400" dirty="0" smtClean="0">
                <a:solidFill>
                  <a:schemeClr val="tx1"/>
                </a:solidFill>
              </a:rPr>
            </a:br>
            <a:r>
              <a:rPr lang="pl-PL" sz="4400" dirty="0" smtClean="0">
                <a:solidFill>
                  <a:schemeClr val="tx1"/>
                </a:solidFill>
              </a:rPr>
              <a:t>o przyznanie pomocy - ćwiczenie</a:t>
            </a:r>
            <a:endParaRPr lang="pl-PL" sz="4400" dirty="0" smtClean="0"/>
          </a:p>
          <a:p>
            <a:pPr algn="ctr" defTabSz="247650">
              <a:lnSpc>
                <a:spcPct val="120000"/>
              </a:lnSpc>
              <a:spcBef>
                <a:spcPts val="0"/>
              </a:spcBef>
              <a:buNone/>
            </a:pPr>
            <a:endParaRPr lang="pl-PL" sz="4400" dirty="0" smtClean="0">
              <a:solidFill>
                <a:schemeClr val="tx1"/>
              </a:solidFill>
            </a:endParaRPr>
          </a:p>
          <a:p>
            <a:pPr algn="ctr"/>
            <a:endParaRPr lang="pl-PL" sz="4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0" i="1" u="none" strike="noStrike" kern="1200" cap="none" spc="0" normalizeH="0" baseline="0" noProof="0" dirty="0" smtClean="0">
              <a:ln>
                <a:noFill/>
              </a:ln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5965200"/>
            <a:ext cx="913719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3381" y="5965200"/>
            <a:ext cx="1420619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66263"/>
            <a:ext cx="1299021" cy="89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5965200"/>
            <a:ext cx="892800" cy="89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95288" y="188913"/>
            <a:ext cx="827881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pl-PL" altLang="pl-PL" sz="4800" b="1" dirty="0">
                <a:solidFill>
                  <a:srgbClr val="000000"/>
                </a:solidFill>
                <a:latin typeface="Calibri" panose="020F0502020204030204" pitchFamily="34" charset="0"/>
              </a:rPr>
              <a:t>DOKUMENTY STRATEGICZNE</a:t>
            </a:r>
            <a:endParaRPr lang="pl-PL" altLang="pl-PL" sz="4000" b="1" i="1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574675" y="1196752"/>
            <a:ext cx="7920038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altLang="pl-PL" sz="1900" b="1" dirty="0">
                <a:solidFill>
                  <a:srgbClr val="000000"/>
                </a:solidFill>
              </a:rPr>
              <a:t>Program Rozwoju Obszarów Wiejskich na lata 2014 -2020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900" dirty="0">
                <a:solidFill>
                  <a:schemeClr val="tx1"/>
                </a:solidFill>
              </a:rPr>
              <a:t>działanie „Wsparcie dla rozwoju lokalnego w ramach inicjatywy LEADER” (RLKS – Rozwój Lokalny Kierowany przez Społeczność)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900" dirty="0">
                <a:solidFill>
                  <a:schemeClr val="tx1"/>
                </a:solidFill>
              </a:rPr>
              <a:t>4 poddziałania: „Wsparcie przygotowawcze”, „Wdrażanie lokalnych strategii rozwoju”, „Wdrażanie projektów współpracy”, „Wsparcie kosztów bieżących i aktywizacji”</a:t>
            </a:r>
          </a:p>
          <a:p>
            <a:pPr>
              <a:defRPr/>
            </a:pPr>
            <a:endParaRPr lang="pl-PL" sz="19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pl-PL" altLang="pl-PL" sz="1900" b="1" dirty="0">
                <a:solidFill>
                  <a:srgbClr val="000000"/>
                </a:solidFill>
              </a:rPr>
              <a:t>Rozporządzenie Ministra Rozwoju Rolnictwa i Wsi </a:t>
            </a:r>
            <a:r>
              <a:rPr lang="pl-PL" altLang="pl-PL" sz="1900" dirty="0" smtClean="0">
                <a:solidFill>
                  <a:srgbClr val="000000"/>
                </a:solidFill>
              </a:rPr>
              <a:t>z </a:t>
            </a:r>
            <a:r>
              <a:rPr lang="pl-PL" altLang="pl-PL" sz="1900" dirty="0">
                <a:solidFill>
                  <a:srgbClr val="000000"/>
                </a:solidFill>
              </a:rPr>
              <a:t>24.09.2015 r. w sprawie szczegółowych warunków i trybu przyznawania pomocy finansowej w ramach poddziałania „Wsparcie na wdrażanie operacji w ramach strategii rozwoju lokalnego kierowanego przez społeczność” objętego Programem Rozwoju Obszarów Wiejskich na lata 2014–2020 </a:t>
            </a:r>
            <a:r>
              <a:rPr lang="pl-PL" altLang="pl-PL" sz="1900" b="1" dirty="0" smtClean="0">
                <a:solidFill>
                  <a:srgbClr val="FF0000"/>
                </a:solidFill>
              </a:rPr>
              <a:t>(nowelizacja z dnia 25.08.2016 r.!)</a:t>
            </a:r>
          </a:p>
          <a:p>
            <a:pPr algn="just">
              <a:defRPr/>
            </a:pPr>
            <a:endParaRPr lang="pl-PL" sz="1900" b="1" dirty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pl-PL" sz="1900" b="1" dirty="0" smtClean="0">
                <a:solidFill>
                  <a:schemeClr val="tx1"/>
                </a:solidFill>
              </a:rPr>
              <a:t>Umowa o warunkach i sposobie realizacji LSR</a:t>
            </a:r>
          </a:p>
          <a:p>
            <a:pPr algn="just">
              <a:defRPr/>
            </a:pPr>
            <a:endParaRPr lang="pl-PL" sz="1900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pl-PL" sz="1900" b="1" dirty="0" smtClean="0">
                <a:solidFill>
                  <a:schemeClr val="tx1"/>
                </a:solidFill>
              </a:rPr>
              <a:t>Lokalna Strategia Rozwoju</a:t>
            </a:r>
            <a:endParaRPr lang="pl-PL" sz="1900" b="1" dirty="0">
              <a:solidFill>
                <a:schemeClr val="tx1"/>
              </a:solidFill>
            </a:endParaRPr>
          </a:p>
          <a:p>
            <a:pPr>
              <a:defRPr/>
            </a:pPr>
            <a:endParaRPr lang="pl-PL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554163"/>
          </a:xfrm>
        </p:spPr>
        <p:txBody>
          <a:bodyPr/>
          <a:lstStyle/>
          <a:p>
            <a:r>
              <a:rPr lang="pl-PL" sz="3200" b="1" dirty="0" smtClean="0"/>
              <a:t>Zadania LGD – par. 5 umowy ramowej: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178800" cy="487861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sz="2000" b="1" dirty="0"/>
              <a:t>o</a:t>
            </a:r>
            <a:r>
              <a:rPr lang="pl-PL" sz="2000" b="1" dirty="0" smtClean="0"/>
              <a:t>siągnięcie wynikających z LSR celów i wskaźników (Plan działania),</a:t>
            </a:r>
          </a:p>
          <a:p>
            <a:pPr marL="514350" indent="-514350">
              <a:buAutoNum type="arabicPeriod"/>
            </a:pPr>
            <a:r>
              <a:rPr lang="pl-PL" sz="2000" dirty="0" smtClean="0"/>
              <a:t>rozpowszechnianie </a:t>
            </a:r>
            <a:r>
              <a:rPr lang="pl-PL" sz="2000" dirty="0"/>
              <a:t>informacji o zasadach przyznawania pomocy na realizację operacji w ramach </a:t>
            </a:r>
            <a:r>
              <a:rPr lang="pl-PL" sz="2000" dirty="0" smtClean="0"/>
              <a:t>LSR,</a:t>
            </a:r>
          </a:p>
          <a:p>
            <a:pPr marL="514350" indent="-514350">
              <a:buAutoNum type="arabicPeriod"/>
            </a:pPr>
            <a:r>
              <a:rPr lang="pl-PL" sz="2000" dirty="0" smtClean="0"/>
              <a:t>ogłaszanie </a:t>
            </a:r>
            <a:r>
              <a:rPr lang="pl-PL" sz="2000" dirty="0"/>
              <a:t>naborów </a:t>
            </a:r>
            <a:r>
              <a:rPr lang="pl-PL" sz="2000" dirty="0" smtClean="0"/>
              <a:t>wniosków, </a:t>
            </a:r>
            <a:r>
              <a:rPr lang="pl-PL" sz="2000" dirty="0"/>
              <a:t>zgodnie z harmonogramem naborów </a:t>
            </a:r>
            <a:r>
              <a:rPr lang="pl-PL" sz="2000" b="1" dirty="0" smtClean="0"/>
              <a:t>po </a:t>
            </a:r>
            <a:r>
              <a:rPr lang="pl-PL" sz="2000" b="1" dirty="0"/>
              <a:t>wcześniejszym uzgodnieniu terminu tego naboru z Zarządem </a:t>
            </a:r>
            <a:r>
              <a:rPr lang="pl-PL" sz="2000" b="1" dirty="0" smtClean="0"/>
              <a:t>Województwa</a:t>
            </a:r>
            <a:r>
              <a:rPr lang="pl-PL" sz="2000" dirty="0" smtClean="0"/>
              <a:t>,</a:t>
            </a:r>
          </a:p>
          <a:p>
            <a:pPr marL="514350" indent="-514350">
              <a:buAutoNum type="arabicPeriod"/>
            </a:pPr>
            <a:r>
              <a:rPr lang="pl-PL" sz="2000" dirty="0" smtClean="0"/>
              <a:t>terminowe </a:t>
            </a:r>
            <a:r>
              <a:rPr lang="pl-PL" sz="2000" dirty="0"/>
              <a:t>oraz </a:t>
            </a:r>
            <a:r>
              <a:rPr lang="pl-PL" sz="2000" dirty="0" smtClean="0"/>
              <a:t>prawidłowe przeprowadzanie </a:t>
            </a:r>
            <a:r>
              <a:rPr lang="pl-PL" sz="2000" dirty="0"/>
              <a:t>postępowania w sprawie wyboru operacji realizujących cele </a:t>
            </a:r>
            <a:r>
              <a:rPr lang="pl-PL" sz="2000" dirty="0" smtClean="0"/>
              <a:t>LSR (</a:t>
            </a:r>
            <a:r>
              <a:rPr lang="pl-PL" sz="2000" b="1" dirty="0" smtClean="0"/>
              <a:t>w tym wybór </a:t>
            </a:r>
            <a:r>
              <a:rPr lang="pl-PL" sz="2000" b="1" dirty="0" err="1" smtClean="0"/>
              <a:t>grantobiorców</a:t>
            </a:r>
            <a:r>
              <a:rPr lang="pl-PL" sz="2000" dirty="0" smtClean="0"/>
              <a:t>),</a:t>
            </a:r>
          </a:p>
          <a:p>
            <a:pPr marL="514350" indent="-514350">
              <a:buAutoNum type="arabicPeriod"/>
            </a:pPr>
            <a:r>
              <a:rPr lang="pl-PL" sz="2000" dirty="0"/>
              <a:t>s</a:t>
            </a:r>
            <a:r>
              <a:rPr lang="pl-PL" sz="2000" dirty="0" smtClean="0"/>
              <a:t>tosowanie w procedurze wyboru zatwierdzonych przez UM procedur, kryteriów i regulaminu Rady,</a:t>
            </a:r>
          </a:p>
          <a:p>
            <a:pPr marL="514350" indent="-514350">
              <a:buAutoNum type="arabicPeriod"/>
            </a:pPr>
            <a:r>
              <a:rPr lang="pl-PL" sz="2000" dirty="0" smtClean="0"/>
              <a:t>podawanie </a:t>
            </a:r>
            <a:r>
              <a:rPr lang="pl-PL" sz="2000" dirty="0"/>
              <a:t>do publicznej </a:t>
            </a:r>
            <a:r>
              <a:rPr lang="pl-PL" sz="2000" dirty="0" smtClean="0"/>
              <a:t>wiadomości listy </a:t>
            </a:r>
            <a:r>
              <a:rPr lang="pl-PL" sz="2000" dirty="0"/>
              <a:t>wybranych i niewybranych operacji lub grantów </a:t>
            </a:r>
            <a:r>
              <a:rPr lang="pl-PL" sz="2000" dirty="0" smtClean="0"/>
              <a:t>oraz </a:t>
            </a:r>
            <a:r>
              <a:rPr lang="pl-PL" sz="2000" b="1" dirty="0" smtClean="0"/>
              <a:t>protokołu </a:t>
            </a:r>
            <a:r>
              <a:rPr lang="pl-PL" sz="2000" b="1" dirty="0"/>
              <a:t>z posiedzeń organu decyzyjnego </a:t>
            </a:r>
            <a:r>
              <a:rPr lang="pl-PL" sz="2000" b="1" dirty="0" smtClean="0"/>
              <a:t>zawierających </a:t>
            </a:r>
            <a:r>
              <a:rPr lang="pl-PL" sz="2000" b="1" dirty="0"/>
              <a:t>informację o </a:t>
            </a:r>
            <a:r>
              <a:rPr lang="pl-PL" sz="2000" b="1" dirty="0" err="1"/>
              <a:t>wyłączeniach</a:t>
            </a:r>
            <a:r>
              <a:rPr lang="pl-PL" sz="2000" b="1" dirty="0"/>
              <a:t> w związku z potencjalnym konfliktem interesów</a:t>
            </a:r>
            <a:r>
              <a:rPr lang="pl-PL" sz="2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60288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554163"/>
          </a:xfrm>
        </p:spPr>
        <p:txBody>
          <a:bodyPr/>
          <a:lstStyle/>
          <a:p>
            <a:r>
              <a:rPr lang="pl-PL" sz="3200" b="1" dirty="0" smtClean="0"/>
              <a:t>Zadania LGD – par. 5 umowy ramowej: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178800" cy="48786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000" dirty="0"/>
              <a:t>7. </a:t>
            </a:r>
            <a:r>
              <a:rPr lang="pl-PL" sz="2000" dirty="0" smtClean="0"/>
              <a:t>	bezpłatne świadczenie </a:t>
            </a:r>
            <a:r>
              <a:rPr lang="pl-PL" sz="2000" dirty="0"/>
              <a:t>przez pracowników biura </a:t>
            </a:r>
            <a:r>
              <a:rPr lang="pl-PL" sz="2000" dirty="0" smtClean="0"/>
              <a:t>LGD </a:t>
            </a:r>
            <a:r>
              <a:rPr lang="pl-PL" sz="2000" dirty="0"/>
              <a:t>doradztwa w </a:t>
            </a:r>
            <a:r>
              <a:rPr lang="pl-PL" sz="2000" dirty="0" smtClean="0"/>
              <a:t>	zakresie </a:t>
            </a:r>
            <a:r>
              <a:rPr lang="pl-PL" sz="2000" dirty="0"/>
              <a:t>przygotowywania wniosków o przyznanie pomocy i </a:t>
            </a:r>
            <a:r>
              <a:rPr lang="pl-PL" sz="2000" dirty="0" smtClean="0"/>
              <a:t>	wniosków </a:t>
            </a:r>
            <a:r>
              <a:rPr lang="pl-PL" sz="2000" dirty="0"/>
              <a:t>o </a:t>
            </a:r>
            <a:r>
              <a:rPr lang="pl-PL" sz="2000" dirty="0" smtClean="0"/>
              <a:t>płatność,</a:t>
            </a:r>
          </a:p>
          <a:p>
            <a:pPr marL="0" indent="0">
              <a:buNone/>
            </a:pPr>
            <a:r>
              <a:rPr lang="pl-PL" sz="2000" dirty="0" smtClean="0"/>
              <a:t>8. 	prowadzenie </a:t>
            </a:r>
            <a:r>
              <a:rPr lang="pl-PL" sz="2000" dirty="0"/>
              <a:t>na bieżąco ewidencji udzielanego doradztwa </a:t>
            </a:r>
            <a:r>
              <a:rPr lang="pl-PL" sz="2000" dirty="0" smtClean="0"/>
              <a:t>(w 	formie rejestru/oświadczeń) oraz </a:t>
            </a:r>
            <a:r>
              <a:rPr lang="pl-PL" sz="2000" dirty="0"/>
              <a:t>przedmiotu doradztwa, w tym </a:t>
            </a:r>
            <a:r>
              <a:rPr lang="pl-PL" sz="2000" dirty="0" smtClean="0"/>
              <a:t>	</a:t>
            </a:r>
            <a:r>
              <a:rPr lang="pl-PL" sz="2000" b="1" dirty="0" smtClean="0"/>
              <a:t>nazwy </a:t>
            </a:r>
            <a:r>
              <a:rPr lang="pl-PL" sz="2000" b="1" dirty="0"/>
              <a:t>programu, w zakresie którego udzielono doradztwa, a </a:t>
            </a:r>
            <a:r>
              <a:rPr lang="pl-PL" sz="2000" b="1" dirty="0" smtClean="0"/>
              <a:t>	także </a:t>
            </a:r>
            <a:r>
              <a:rPr lang="pl-PL" sz="2000" b="1" dirty="0"/>
              <a:t>naboru, którego dotyczy i numeru zawartej </a:t>
            </a:r>
            <a:r>
              <a:rPr lang="pl-PL" sz="2000" b="1" dirty="0" smtClean="0"/>
              <a:t>umowy</a:t>
            </a:r>
            <a:r>
              <a:rPr lang="pl-PL" sz="2000" dirty="0" smtClean="0"/>
              <a:t>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9. 	</a:t>
            </a:r>
            <a:r>
              <a:rPr lang="pl-PL" sz="2000" b="1" dirty="0" smtClean="0"/>
              <a:t>przekazywanie SW ewidencji doradztwa </a:t>
            </a:r>
            <a:r>
              <a:rPr lang="pl-PL" sz="2000" dirty="0" smtClean="0"/>
              <a:t>wraz </a:t>
            </a:r>
            <a:r>
              <a:rPr lang="pl-PL" sz="2000" dirty="0"/>
              <a:t>z wnioskami o </a:t>
            </a:r>
            <a:r>
              <a:rPr lang="pl-PL" sz="2000" dirty="0" smtClean="0"/>
              <a:t>	przyznanie </a:t>
            </a:r>
            <a:r>
              <a:rPr lang="pl-PL" sz="2000" dirty="0"/>
              <a:t>pomocy oraz dokumentacją potwierdzającą dokonanie </a:t>
            </a:r>
            <a:r>
              <a:rPr lang="pl-PL" sz="2000" dirty="0" smtClean="0"/>
              <a:t>	wyboru </a:t>
            </a:r>
            <a:r>
              <a:rPr lang="pl-PL" sz="2000" dirty="0"/>
              <a:t>operacji, 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10. umożliwienie </a:t>
            </a:r>
            <a:r>
              <a:rPr lang="pl-PL" sz="2000" dirty="0"/>
              <a:t>przeprowadzania kontroli LGD w zakresie wyboru i </a:t>
            </a:r>
            <a:r>
              <a:rPr lang="pl-PL" sz="2000" dirty="0" smtClean="0"/>
              <a:t>	realizacji </a:t>
            </a:r>
            <a:r>
              <a:rPr lang="pl-PL" sz="2000" dirty="0"/>
              <a:t>LSR, </a:t>
            </a:r>
            <a:endParaRPr lang="pl-PL" sz="2000" dirty="0" smtClean="0"/>
          </a:p>
          <a:p>
            <a:pPr marL="457200" indent="-457200">
              <a:buAutoNum type="arabicPeriod" startAt="11"/>
            </a:pPr>
            <a:r>
              <a:rPr lang="pl-PL" sz="2000" dirty="0" smtClean="0"/>
              <a:t>wykonanie </a:t>
            </a:r>
            <a:r>
              <a:rPr lang="pl-PL" sz="2000" dirty="0"/>
              <a:t>zaleceń z kontroli realizacji LSR, </a:t>
            </a:r>
            <a:endParaRPr lang="pl-PL" sz="2000" dirty="0" smtClean="0"/>
          </a:p>
          <a:p>
            <a:pPr marL="457200" indent="-457200">
              <a:buAutoNum type="arabicPeriod" startAt="11"/>
            </a:pPr>
            <a:r>
              <a:rPr lang="pl-PL" sz="2000" dirty="0" smtClean="0"/>
              <a:t>poddanie </a:t>
            </a:r>
            <a:r>
              <a:rPr lang="pl-PL" sz="2000" dirty="0"/>
              <a:t>się ocenie efektywności realizacji </a:t>
            </a:r>
            <a:r>
              <a:rPr lang="pl-PL" sz="2000" dirty="0" smtClean="0"/>
              <a:t>LSR, a w </a:t>
            </a:r>
            <a:r>
              <a:rPr lang="pl-PL" sz="2000" dirty="0"/>
              <a:t>przypadku </a:t>
            </a:r>
            <a:r>
              <a:rPr lang="pl-PL" sz="2000" dirty="0" smtClean="0"/>
              <a:t>negatywnego </a:t>
            </a:r>
            <a:r>
              <a:rPr lang="pl-PL" sz="2000" dirty="0"/>
              <a:t>wyniku tej oceny </a:t>
            </a:r>
            <a:r>
              <a:rPr lang="pl-PL" sz="2000" dirty="0" smtClean="0"/>
              <a:t>zrealizowanie </a:t>
            </a:r>
            <a:r>
              <a:rPr lang="pl-PL" sz="2000" dirty="0"/>
              <a:t>programu naprawczego </a:t>
            </a:r>
            <a:r>
              <a:rPr lang="pl-PL" sz="2000" dirty="0" smtClean="0"/>
              <a:t>zatwierdzonego </a:t>
            </a:r>
            <a:r>
              <a:rPr lang="pl-PL" sz="2000" dirty="0"/>
              <a:t>przez </a:t>
            </a:r>
            <a:r>
              <a:rPr lang="pl-PL" sz="2000" dirty="0" smtClean="0"/>
              <a:t>SW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528144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554163"/>
          </a:xfrm>
        </p:spPr>
        <p:txBody>
          <a:bodyPr/>
          <a:lstStyle/>
          <a:p>
            <a:r>
              <a:rPr lang="pl-PL" sz="3200" b="1" dirty="0" smtClean="0"/>
              <a:t>Zadania LGD – par. 5 umowy ramowej: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178800" cy="4878611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13"/>
            </a:pPr>
            <a:r>
              <a:rPr lang="pl-PL" sz="2000" dirty="0" smtClean="0"/>
              <a:t>utrzymywanie </a:t>
            </a:r>
            <a:r>
              <a:rPr lang="pl-PL" sz="2000" dirty="0"/>
              <a:t>składu organu decyzyjnego z zachowaniem </a:t>
            </a:r>
            <a:r>
              <a:rPr lang="pl-PL" sz="2000" dirty="0" smtClean="0"/>
              <a:t>reprezentacji </a:t>
            </a:r>
          </a:p>
          <a:p>
            <a:pPr marL="457200" indent="-457200">
              <a:buNone/>
            </a:pPr>
            <a:r>
              <a:rPr lang="pl-PL" sz="2000" dirty="0" smtClean="0"/>
              <a:t>	poszczególnych </a:t>
            </a:r>
            <a:r>
              <a:rPr lang="pl-PL" sz="2000" dirty="0"/>
              <a:t>sektorów, która podlegała ocenie na </a:t>
            </a:r>
            <a:r>
              <a:rPr lang="pl-PL" sz="2000" dirty="0" smtClean="0"/>
              <a:t>etapie </a:t>
            </a:r>
            <a:r>
              <a:rPr lang="pl-PL" sz="2000" dirty="0"/>
              <a:t>wyboru </a:t>
            </a:r>
            <a:r>
              <a:rPr lang="pl-PL" sz="2000" dirty="0" smtClean="0"/>
              <a:t>LSR,</a:t>
            </a:r>
            <a:endParaRPr lang="pl-PL" sz="2000" dirty="0"/>
          </a:p>
          <a:p>
            <a:pPr marL="457200" indent="-457200">
              <a:buAutoNum type="arabicPeriod" startAt="14"/>
            </a:pPr>
            <a:r>
              <a:rPr lang="pl-PL" sz="2000" dirty="0" smtClean="0"/>
              <a:t>zapewnienie </a:t>
            </a:r>
            <a:r>
              <a:rPr lang="pl-PL" sz="2000" dirty="0"/>
              <a:t>na poziomie podejmowania decyzji aby </a:t>
            </a:r>
            <a:r>
              <a:rPr lang="pl-PL" sz="2000" b="1" dirty="0"/>
              <a:t>władza </a:t>
            </a:r>
            <a:r>
              <a:rPr lang="pl-PL" sz="2000" b="1" dirty="0" smtClean="0"/>
              <a:t>publiczna ani </a:t>
            </a:r>
            <a:r>
              <a:rPr lang="pl-PL" sz="2000" b="1" dirty="0"/>
              <a:t>żadna z grup interesu nie posiada więcej niż </a:t>
            </a:r>
            <a:r>
              <a:rPr lang="pl-PL" sz="2000" b="1" dirty="0" smtClean="0"/>
              <a:t>49</a:t>
            </a:r>
            <a:r>
              <a:rPr lang="pl-PL" sz="2000" b="1" dirty="0"/>
              <a:t>% </a:t>
            </a:r>
            <a:r>
              <a:rPr lang="pl-PL" sz="2000" b="1" dirty="0" smtClean="0"/>
              <a:t>praw głosu</a:t>
            </a:r>
            <a:r>
              <a:rPr lang="pl-PL" sz="2000" dirty="0" smtClean="0"/>
              <a:t>,</a:t>
            </a:r>
          </a:p>
          <a:p>
            <a:pPr marL="457200" indent="-457200">
              <a:buAutoNum type="arabicPeriod" startAt="14"/>
            </a:pPr>
            <a:r>
              <a:rPr lang="pl-PL" sz="2000" dirty="0" smtClean="0"/>
              <a:t>zapewnienie </a:t>
            </a:r>
            <a:r>
              <a:rPr lang="pl-PL" sz="2000" dirty="0"/>
              <a:t>swobodnego i niedyskryminującego dostępu do członkostwa w LGD wszystkim podmiotom z obszaru </a:t>
            </a:r>
            <a:r>
              <a:rPr lang="pl-PL" sz="2000" dirty="0" smtClean="0"/>
              <a:t>LGD,</a:t>
            </a:r>
          </a:p>
          <a:p>
            <a:pPr marL="457200" indent="-457200">
              <a:buAutoNum type="arabicPeriod" startAt="14"/>
            </a:pPr>
            <a:r>
              <a:rPr lang="pl-PL" sz="2000" dirty="0" smtClean="0"/>
              <a:t>zatrudnianie </a:t>
            </a:r>
            <a:r>
              <a:rPr lang="pl-PL" sz="2000" dirty="0"/>
              <a:t>pracowników o kwalifikacjach nie niższych niż określone </a:t>
            </a:r>
            <a:endParaRPr lang="pl-PL" sz="2000" dirty="0" smtClean="0"/>
          </a:p>
          <a:p>
            <a:pPr marL="457200" indent="-457200">
              <a:buNone/>
            </a:pPr>
            <a:r>
              <a:rPr lang="pl-PL" sz="2000" dirty="0" smtClean="0"/>
              <a:t>	w </a:t>
            </a:r>
            <a:r>
              <a:rPr lang="pl-PL" sz="2000" dirty="0"/>
              <a:t>opisie stanowisk, </a:t>
            </a:r>
            <a:r>
              <a:rPr lang="pl-PL" sz="2000" dirty="0" smtClean="0"/>
              <a:t>a </a:t>
            </a:r>
            <a:r>
              <a:rPr lang="pl-PL" sz="2000" dirty="0"/>
              <a:t>także </a:t>
            </a:r>
            <a:r>
              <a:rPr lang="pl-PL" sz="2000" b="1" dirty="0"/>
              <a:t>szkolenia członków organu decyzyjnego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i </a:t>
            </a:r>
            <a:r>
              <a:rPr lang="pl-PL" sz="2000" b="1" dirty="0"/>
              <a:t>pracowników biura LGD zgodnie z </a:t>
            </a:r>
            <a:r>
              <a:rPr lang="pl-PL" sz="2000" b="1" dirty="0" smtClean="0"/>
              <a:t>planem szkoleń</a:t>
            </a:r>
            <a:r>
              <a:rPr lang="pl-PL" sz="2000" dirty="0" smtClean="0"/>
              <a:t>,</a:t>
            </a:r>
          </a:p>
          <a:p>
            <a:pPr marL="457200" indent="-457200">
              <a:buAutoNum type="arabicPeriod" startAt="14"/>
            </a:pPr>
            <a:r>
              <a:rPr lang="pl-PL" sz="2000" dirty="0" smtClean="0"/>
              <a:t>niezatrudnianie </a:t>
            </a:r>
            <a:r>
              <a:rPr lang="pl-PL" sz="2000" b="1" dirty="0" smtClean="0"/>
              <a:t>osób </a:t>
            </a:r>
            <a:r>
              <a:rPr lang="pl-PL" sz="2000" b="1" dirty="0"/>
              <a:t>świadczących odpłatne doradztwo na rzecz podmiotów ubiegających się o wsparcie realizacji operacji w ramach LSR </a:t>
            </a:r>
            <a:r>
              <a:rPr lang="pl-PL" sz="2000" dirty="0"/>
              <a:t>lub będących członkami organu </a:t>
            </a:r>
            <a:r>
              <a:rPr lang="pl-PL" sz="2000" dirty="0" smtClean="0"/>
              <a:t>decyzyjnego do czynności związanych z funkcjonowaniem biura,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1246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178800" cy="1554163"/>
          </a:xfrm>
        </p:spPr>
        <p:txBody>
          <a:bodyPr/>
          <a:lstStyle/>
          <a:p>
            <a:r>
              <a:rPr lang="pl-PL" sz="3200" b="1" dirty="0" smtClean="0"/>
              <a:t>Zadania LGD – par. 5 umowy ramowej: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178800" cy="48786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000" dirty="0"/>
              <a:t>18. </a:t>
            </a:r>
            <a:r>
              <a:rPr lang="pl-PL" sz="2000" dirty="0" smtClean="0"/>
              <a:t>monitorowanie </a:t>
            </a:r>
            <a:r>
              <a:rPr lang="pl-PL" sz="2000" dirty="0"/>
              <a:t>realizacji LSR, w szczególności poprzez:</a:t>
            </a:r>
          </a:p>
          <a:p>
            <a:pPr marL="0" indent="0">
              <a:buNone/>
            </a:pPr>
            <a:r>
              <a:rPr lang="pl-PL" sz="2000" dirty="0" smtClean="0"/>
              <a:t>	a</a:t>
            </a:r>
            <a:r>
              <a:rPr lang="pl-PL" sz="2000" dirty="0"/>
              <a:t>)	monitorowanie wskaźników realizacji celów LSR oraz </a:t>
            </a:r>
            <a:r>
              <a:rPr lang="pl-PL" sz="2000" dirty="0" smtClean="0"/>
              <a:t>				przedsięwzięć</a:t>
            </a:r>
            <a:r>
              <a:rPr lang="pl-PL" sz="2000" dirty="0"/>
              <a:t>,</a:t>
            </a:r>
          </a:p>
          <a:p>
            <a:pPr marL="0" indent="0">
              <a:buNone/>
            </a:pPr>
            <a:r>
              <a:rPr lang="pl-PL" sz="2000" dirty="0" smtClean="0"/>
              <a:t>	b</a:t>
            </a:r>
            <a:r>
              <a:rPr lang="pl-PL" sz="2000" dirty="0"/>
              <a:t>)	opracowanie i udostępnienie beneficjentom </a:t>
            </a:r>
            <a:r>
              <a:rPr lang="pl-PL" sz="2000" dirty="0" smtClean="0"/>
              <a:t>formularza </a:t>
            </a:r>
            <a:br>
              <a:rPr lang="pl-PL" sz="2000" dirty="0" smtClean="0"/>
            </a:br>
            <a:r>
              <a:rPr lang="pl-PL" sz="2000" dirty="0" smtClean="0"/>
              <a:t>		ankiety monitorującej,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c</a:t>
            </a:r>
            <a:r>
              <a:rPr lang="pl-PL" sz="2000" dirty="0"/>
              <a:t>)	składanie Zarządowi Województwa do dnia 31 stycznia </a:t>
            </a:r>
            <a:r>
              <a:rPr lang="pl-PL" sz="2000" dirty="0" smtClean="0"/>
              <a:t>		każdego </a:t>
            </a:r>
            <a:r>
              <a:rPr lang="pl-PL" sz="2000" dirty="0"/>
              <a:t>roku realizacji LSR sprawozdania z realizacji LSR, za </a:t>
            </a:r>
            <a:r>
              <a:rPr lang="pl-PL" sz="2000" dirty="0" smtClean="0"/>
              <a:t>		rok poprzedni,</a:t>
            </a:r>
          </a:p>
          <a:p>
            <a:pPr marL="457200" indent="-457200">
              <a:buAutoNum type="arabicPeriod" startAt="19"/>
            </a:pPr>
            <a:r>
              <a:rPr lang="pl-PL" sz="2000" dirty="0" smtClean="0"/>
              <a:t>przechowywanie </a:t>
            </a:r>
            <a:r>
              <a:rPr lang="pl-PL" sz="2000" dirty="0"/>
              <a:t>dokumentów, dotyczących wyboru i realizacji </a:t>
            </a:r>
            <a:r>
              <a:rPr lang="pl-PL" sz="2000" dirty="0" smtClean="0"/>
              <a:t>LSR</a:t>
            </a:r>
            <a:r>
              <a:rPr lang="pl-PL" sz="2000" dirty="0"/>
              <a:t>, </a:t>
            </a:r>
            <a:r>
              <a:rPr lang="pl-PL" sz="2000" dirty="0" smtClean="0"/>
              <a:t>nie </a:t>
            </a:r>
            <a:r>
              <a:rPr lang="pl-PL" sz="2000" dirty="0"/>
              <a:t>krócej niż do </a:t>
            </a:r>
            <a:r>
              <a:rPr lang="pl-PL" sz="2000" b="1" dirty="0"/>
              <a:t>31 grudnia 2028 </a:t>
            </a:r>
            <a:r>
              <a:rPr lang="pl-PL" sz="2000" b="1" dirty="0" smtClean="0"/>
              <a:t>roku,</a:t>
            </a:r>
            <a:endParaRPr lang="pl-PL" sz="2000" dirty="0" smtClean="0"/>
          </a:p>
          <a:p>
            <a:pPr marL="457200" indent="-457200">
              <a:buAutoNum type="arabicPeriod" startAt="19"/>
            </a:pPr>
            <a:r>
              <a:rPr lang="pl-PL" sz="2000" dirty="0" smtClean="0"/>
              <a:t>niezwłoczne informowanie SW o </a:t>
            </a:r>
            <a:r>
              <a:rPr lang="pl-PL" sz="2000" dirty="0"/>
              <a:t>okolicznościach mogących mieć wpływ na wykonanie umowy oraz </a:t>
            </a:r>
            <a:r>
              <a:rPr lang="pl-PL" sz="2000" dirty="0" smtClean="0"/>
              <a:t>o </a:t>
            </a:r>
            <a:r>
              <a:rPr lang="pl-PL" sz="2000" dirty="0"/>
              <a:t>zmianie swoich danych zawartych w </a:t>
            </a:r>
            <a:r>
              <a:rPr lang="pl-PL" sz="2000" dirty="0" smtClean="0"/>
              <a:t>umowie,</a:t>
            </a:r>
          </a:p>
          <a:p>
            <a:pPr marL="457200" indent="-457200">
              <a:buAutoNum type="arabicPeriod" startAt="19"/>
            </a:pPr>
            <a:r>
              <a:rPr lang="pl-PL" sz="2000" dirty="0" smtClean="0"/>
              <a:t>udzielanie </a:t>
            </a:r>
            <a:r>
              <a:rPr lang="pl-PL" sz="2000" dirty="0"/>
              <a:t>wszelkich informacji związanych z realizacją LSR na każde wezwanie </a:t>
            </a:r>
            <a:r>
              <a:rPr lang="pl-PL" sz="2000" dirty="0" smtClean="0"/>
              <a:t>SW,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3671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2293</TotalTime>
  <Words>2098</Words>
  <Application>Microsoft Macintosh PowerPoint</Application>
  <PresentationFormat>Pokaz na ekranie (4:3)</PresentationFormat>
  <Paragraphs>373</Paragraphs>
  <Slides>49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49</vt:i4>
      </vt:variant>
    </vt:vector>
  </HeadingPairs>
  <TitlesOfParts>
    <vt:vector size="50" baseType="lpstr">
      <vt:lpstr>Motyw pakietu Office</vt:lpstr>
      <vt:lpstr>Prezentacja programu PowerPoint</vt:lpstr>
      <vt:lpstr>PROGRAM SPOTKANIA</vt:lpstr>
      <vt:lpstr>PROGRAM SPOTKANIA</vt:lpstr>
      <vt:lpstr>Prezentacja programu PowerPoint</vt:lpstr>
      <vt:lpstr>Prezentacja programu PowerPoint</vt:lpstr>
      <vt:lpstr>Zadania LGD – par. 5 umowy ramowej:</vt:lpstr>
      <vt:lpstr>Zadania LGD – par. 5 umowy ramowej:</vt:lpstr>
      <vt:lpstr>Zadania LGD – par. 5 umowy ramowej:</vt:lpstr>
      <vt:lpstr>Zadania LGD – par. 5 umowy ramowej:</vt:lpstr>
      <vt:lpstr>Zadania LGD – par. 5 umowy ramowej:</vt:lpstr>
      <vt:lpstr>Zadania LGD – par. 5 umowy ramowej:</vt:lpstr>
      <vt:lpstr>Prezentacja programu PowerPoint</vt:lpstr>
      <vt:lpstr>Prezentacja programu PowerPoint</vt:lpstr>
      <vt:lpstr>Zasady przyznawania pomocy w ramach LSR</vt:lpstr>
      <vt:lpstr>Zakres podmiotowy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Koszty kwalifikowalne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Wniosek o przyznanie pomocy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 poddz. 19.2</vt:lpstr>
      <vt:lpstr>Wniosek o przyznanie pomocy</vt:lpstr>
      <vt:lpstr>Wniosek o przyznanie pomocy poddz. 19.2 - granty</vt:lpstr>
      <vt:lpstr>Wniosek o przyznanie pomocy poddz. 19.2 - granty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Biały</dc:creator>
  <cp:lastModifiedBy>Adam Szulc</cp:lastModifiedBy>
  <cp:revision>162</cp:revision>
  <dcterms:created xsi:type="dcterms:W3CDTF">2015-04-13T08:46:02Z</dcterms:created>
  <dcterms:modified xsi:type="dcterms:W3CDTF">2016-12-30T07:30:50Z</dcterms:modified>
</cp:coreProperties>
</file>